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401" r:id="rId2"/>
    <p:sldId id="429" r:id="rId3"/>
    <p:sldId id="436" r:id="rId4"/>
    <p:sldId id="430" r:id="rId5"/>
    <p:sldId id="440" r:id="rId6"/>
    <p:sldId id="353" r:id="rId7"/>
    <p:sldId id="354" r:id="rId8"/>
    <p:sldId id="355" r:id="rId9"/>
    <p:sldId id="421" r:id="rId10"/>
    <p:sldId id="423" r:id="rId11"/>
    <p:sldId id="441" r:id="rId12"/>
    <p:sldId id="403" r:id="rId13"/>
    <p:sldId id="442" r:id="rId14"/>
    <p:sldId id="407" r:id="rId15"/>
    <p:sldId id="433" r:id="rId16"/>
    <p:sldId id="426" r:id="rId17"/>
    <p:sldId id="437" r:id="rId18"/>
    <p:sldId id="408" r:id="rId19"/>
    <p:sldId id="438" r:id="rId20"/>
    <p:sldId id="431" r:id="rId21"/>
    <p:sldId id="44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9">
          <p15:clr>
            <a:srgbClr val="A4A3A4"/>
          </p15:clr>
        </p15:guide>
        <p15:guide id="2" pos="34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h" initials="J" lastIdx="4" clrIdx="0"/>
  <p:cmAuthor id="1" name="Hannah Clarke" initials="HC" lastIdx="2" clrIdx="1">
    <p:extLst>
      <p:ext uri="{19B8F6BF-5375-455C-9EA6-DF929625EA0E}">
        <p15:presenceInfo xmlns:p15="http://schemas.microsoft.com/office/powerpoint/2012/main" userId="Hannah Clar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AF4078"/>
    <a:srgbClr val="5868AF"/>
    <a:srgbClr val="1D4499"/>
    <a:srgbClr val="3C479B"/>
    <a:srgbClr val="154573"/>
    <a:srgbClr val="243897"/>
    <a:srgbClr val="424E7D"/>
    <a:srgbClr val="225E9C"/>
    <a:srgbClr val="374485"/>
    <a:srgbClr val="EE7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714" autoAdjust="0"/>
  </p:normalViewPr>
  <p:slideViewPr>
    <p:cSldViewPr snapToGrid="0" snapToObjects="1" showGuides="1">
      <p:cViewPr varScale="1">
        <p:scale>
          <a:sx n="39" d="100"/>
          <a:sy n="39" d="100"/>
        </p:scale>
        <p:origin x="1626" y="60"/>
      </p:cViewPr>
      <p:guideLst>
        <p:guide orient="horz" pos="2379"/>
        <p:guide pos="34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63" d="100"/>
          <a:sy n="63" d="100"/>
        </p:scale>
        <p:origin x="-3642" y="-75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Use of contraception</a:t>
            </a:r>
          </a:p>
          <a:p>
            <a:pPr>
              <a:defRPr/>
            </a:pPr>
            <a:r>
              <a:rPr lang="en-US" dirty="0"/>
              <a:t>[n=15]</a:t>
            </a:r>
          </a:p>
        </c:rich>
      </c:tx>
      <c:layout>
        <c:manualLayout>
          <c:xMode val="edge"/>
          <c:yMode val="edge"/>
          <c:x val="2.3836715109434602E-2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Programmes showing impact of education on use of contraception</c:v>
                </c:pt>
              </c:strCache>
            </c:strRef>
          </c:tx>
          <c:dPt>
            <c:idx val="2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DCBE-4C5E-B6B4-26FBBF88056A}"/>
              </c:ext>
            </c:extLst>
          </c:dPt>
          <c:cat>
            <c:strRef>
              <c:f>Sheet1!$A$2:$A$4</c:f>
              <c:strCache>
                <c:ptCount val="3"/>
                <c:pt idx="0">
                  <c:v>Increased use</c:v>
                </c:pt>
                <c:pt idx="1">
                  <c:v>Had no significant impact</c:v>
                </c:pt>
                <c:pt idx="2">
                  <c:v>Decreased use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0.53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BE-4C5E-B6B4-26FBBF880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6484441920674497"/>
          <c:y val="4.3641470848189499E-2"/>
          <c:w val="0.293286221569735"/>
          <c:h val="0.591190506253213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Sexual risk-taking</a:t>
            </a:r>
          </a:p>
          <a:p>
            <a:pPr>
              <a:defRPr/>
            </a:pPr>
            <a:r>
              <a:rPr lang="en-US" dirty="0"/>
              <a:t>[n=30]</a:t>
            </a:r>
          </a:p>
        </c:rich>
      </c:tx>
      <c:layout>
        <c:manualLayout>
          <c:xMode val="edge"/>
          <c:yMode val="edge"/>
          <c:x val="2.3836715109434602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1317607947812501E-2"/>
          <c:y val="0.25715118917493901"/>
          <c:w val="0.55914953968748704"/>
          <c:h val="0.662959415532100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Sexual risk-taking</c:v>
                </c:pt>
              </c:strCache>
            </c:strRef>
          </c:tx>
          <c:dPt>
            <c:idx val="2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10BF-4BAA-9DF0-0B45FCAAAEEA}"/>
              </c:ext>
            </c:extLst>
          </c:dPt>
          <c:cat>
            <c:strRef>
              <c:f>Sheet1!$A$2:$A$4</c:f>
              <c:strCache>
                <c:ptCount val="3"/>
                <c:pt idx="0">
                  <c:v>Reduced risk</c:v>
                </c:pt>
                <c:pt idx="1">
                  <c:v>Had no significant impact</c:v>
                </c:pt>
                <c:pt idx="2">
                  <c:v>Increased risk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0.43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BF-4BAA-9DF0-0B45FCAAA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9237917283881001"/>
          <c:y val="4.0286771336813403E-2"/>
          <c:w val="0.28078940761011101"/>
          <c:h val="0.52665771023532004"/>
        </c:manualLayout>
      </c:layout>
      <c:overlay val="0"/>
      <c:txPr>
        <a:bodyPr/>
        <a:lstStyle/>
        <a:p>
          <a:pPr>
            <a:defRPr sz="1400" kern="12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Structured counselling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12 months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D-453E-B2C5-7DBD3AF06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Routine counselling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12 months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1D-453E-B2C5-7DBD3AF06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188424"/>
        <c:axId val="301188816"/>
      </c:barChart>
      <c:catAx>
        <c:axId val="301188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1188816"/>
        <c:crosses val="autoZero"/>
        <c:auto val="1"/>
        <c:lblAlgn val="ctr"/>
        <c:lblOffset val="100"/>
        <c:noMultiLvlLbl val="0"/>
      </c:catAx>
      <c:valAx>
        <c:axId val="3011888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1188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322216166739"/>
          <c:y val="0.14541459239799301"/>
          <c:w val="0.34141438050978701"/>
          <c:h val="0.286418580775373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Contraceptive knowledge</c:v>
                </c:pt>
                <c:pt idx="1">
                  <c:v>Preference for LARC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8-437A-9D3D-A4C2BEC54F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Pamphlet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Contraceptive knowledge</c:v>
                </c:pt>
                <c:pt idx="1">
                  <c:v>Preference for LARC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88-437A-9D3D-A4C2BEC54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189600"/>
        <c:axId val="301189992"/>
      </c:barChart>
      <c:catAx>
        <c:axId val="30118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1189992"/>
        <c:crosses val="autoZero"/>
        <c:auto val="1"/>
        <c:lblAlgn val="ctr"/>
        <c:lblOffset val="100"/>
        <c:noMultiLvlLbl val="0"/>
      </c:catAx>
      <c:valAx>
        <c:axId val="3011899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01189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85407351719197"/>
          <c:y val="5.0795767716535399E-2"/>
          <c:w val="0.24647885094765201"/>
          <c:h val="0.1952834645669289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0.3569</cdr:x>
      <cdr:y>0.46966</cdr:y>
    </cdr:from>
    <cdr:to>
      <cdr:x>0.60818</cdr:x>
      <cdr:y>0.59161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0369" y="1778000"/>
          <a:ext cx="107042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bg1"/>
              </a:solidFill>
            </a:rPr>
            <a:t>53%</a:t>
          </a:r>
        </a:p>
      </cdr:txBody>
    </cdr:sp>
  </cdr:relSizeAnchor>
  <cdr:relSizeAnchor xmlns:cdr="http://schemas.openxmlformats.org/drawingml/2006/chartDrawing">
    <cdr:from>
      <cdr:x>0.34968</cdr:x>
      <cdr:y>0.41764</cdr:y>
    </cdr:from>
    <cdr:to>
      <cdr:x>0.61988</cdr:x>
      <cdr:y>0.64751</cdr:y>
    </cdr:to>
    <cdr:sp macro="" textlink="">
      <cdr:nvSpPr>
        <cdr:cNvPr id="3" name="Oval 2"/>
        <cdr:cNvSpPr/>
      </cdr:nvSpPr>
      <cdr:spPr>
        <a:xfrm xmlns:a="http://schemas.openxmlformats.org/drawingml/2006/main">
          <a:off x="1569559" y="1581090"/>
          <a:ext cx="1212820" cy="8702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solidFill>
            <a:srgbClr val="AF4078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0.24375</cdr:x>
      <cdr:y>0.71734</cdr:y>
    </cdr:from>
    <cdr:to>
      <cdr:x>0.36686</cdr:x>
      <cdr:y>0.80043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9" y="3275587"/>
          <a:ext cx="577299" cy="3793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11%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0.16166</cdr:x>
      <cdr:y>0.36935</cdr:y>
    </cdr:from>
    <cdr:to>
      <cdr:x>0.30412</cdr:x>
      <cdr:y>0.46271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3285" y="1501040"/>
          <a:ext cx="725508" cy="3793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36%</a:t>
          </a:r>
        </a:p>
      </cdr:txBody>
    </cdr:sp>
  </cdr:relSizeAnchor>
  <cdr:relSizeAnchor xmlns:cdr="http://schemas.openxmlformats.org/drawingml/2006/chartDrawing">
    <cdr:from>
      <cdr:x>0.25418</cdr:x>
      <cdr:y>0.66289</cdr:y>
    </cdr:from>
    <cdr:to>
      <cdr:x>0.39664</cdr:x>
      <cdr:y>0.75625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4440" y="2693987"/>
          <a:ext cx="725508" cy="3793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12%</a:t>
          </a:r>
        </a:p>
      </cdr:txBody>
    </cdr:sp>
  </cdr:relSizeAnchor>
  <cdr:relSizeAnchor xmlns:cdr="http://schemas.openxmlformats.org/drawingml/2006/chartDrawing">
    <cdr:from>
      <cdr:x>0.47541</cdr:x>
      <cdr:y>0.09977</cdr:y>
    </cdr:from>
    <cdr:to>
      <cdr:x>0.61787</cdr:x>
      <cdr:y>0.19312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21115" y="405449"/>
          <a:ext cx="725508" cy="3793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57%</a:t>
          </a:r>
        </a:p>
      </cdr:txBody>
    </cdr:sp>
  </cdr:relSizeAnchor>
  <cdr:relSizeAnchor xmlns:cdr="http://schemas.openxmlformats.org/drawingml/2006/chartDrawing">
    <cdr:from>
      <cdr:x>0.56792</cdr:x>
      <cdr:y>0.36431</cdr:y>
    </cdr:from>
    <cdr:to>
      <cdr:x>0.71039</cdr:x>
      <cdr:y>0.45767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92270" y="1480554"/>
          <a:ext cx="725508" cy="3793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35%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A72AB-D032-8346-B3FF-E1456DE83D19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2A193-BEEE-8143-B1D3-92094D1F6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6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xandu.ca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fpa.org/icpd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std/stats13/surv2013-print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kern="1200" baseline="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The global CARE group is a panel of independent physicians from 13 countries with expert interest in sexual and reproductive health in adolescence.</a:t>
            </a:r>
          </a:p>
          <a:p>
            <a:r>
              <a:rPr lang="en-US" sz="1100" b="0" i="0" u="none" strike="noStrike" kern="1200" baseline="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Formation of the CARE group and its ongoing work is supported by Bayer Pharma AG.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333333"/>
                </a:solidFill>
              </a:rPr>
              <a:t>For further information on the</a:t>
            </a:r>
            <a:r>
              <a:rPr lang="en-US" sz="1100" baseline="0" dirty="0">
                <a:solidFill>
                  <a:srgbClr val="333333"/>
                </a:solidFill>
              </a:rPr>
              <a:t> development and </a:t>
            </a:r>
            <a:r>
              <a:rPr lang="en-US" sz="1100" dirty="0">
                <a:solidFill>
                  <a:srgbClr val="333333"/>
                </a:solidFill>
              </a:rPr>
              <a:t>use of this </a:t>
            </a:r>
            <a:r>
              <a:rPr lang="en-US" sz="1100" baseline="0" dirty="0">
                <a:solidFill>
                  <a:srgbClr val="333333"/>
                </a:solidFill>
              </a:rPr>
              <a:t>Slide Kit, please refer </a:t>
            </a:r>
            <a:r>
              <a:rPr lang="en-US" sz="1100" i="0" baseline="0" dirty="0">
                <a:solidFill>
                  <a:srgbClr val="333333"/>
                </a:solidFill>
              </a:rPr>
              <a:t>to</a:t>
            </a:r>
            <a:r>
              <a:rPr lang="en-US" sz="1100" i="1" baseline="0" dirty="0">
                <a:solidFill>
                  <a:srgbClr val="333333"/>
                </a:solidFill>
              </a:rPr>
              <a:t> the </a:t>
            </a:r>
            <a:r>
              <a:rPr lang="en-GB" sz="1100" b="1" i="1" dirty="0">
                <a:solidFill>
                  <a:srgbClr val="333333"/>
                </a:solidFill>
              </a:rPr>
              <a:t>Introduction and terms of use </a:t>
            </a:r>
            <a:r>
              <a:rPr lang="en-GB" sz="1100" b="0" i="0" dirty="0">
                <a:solidFill>
                  <a:srgbClr val="333333"/>
                </a:solidFill>
              </a:rPr>
              <a:t>slide set.</a:t>
            </a:r>
            <a:endParaRPr lang="en-GB" sz="1100" b="1" i="1" dirty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78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7203" y="4343400"/>
            <a:ext cx="5486400" cy="4114800"/>
          </a:xfrm>
        </p:spPr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CONFIDENTIALITY needs to be provided in an atmosphere of trust, respect, privacy without judgement or bias.</a:t>
            </a:r>
            <a:r>
              <a:rPr lang="en-GB" sz="1100" baseline="30000" dirty="0">
                <a:solidFill>
                  <a:srgbClr val="000000"/>
                </a:solidFill>
              </a:rPr>
              <a:t>1</a:t>
            </a:r>
            <a:endParaRPr lang="en-GB" sz="1100" dirty="0">
              <a:solidFill>
                <a:srgbClr val="000000"/>
              </a:solidFill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100" dirty="0">
                <a:solidFill>
                  <a:srgbClr val="000000"/>
                </a:solidFill>
              </a:rPr>
              <a:t>Where</a:t>
            </a:r>
            <a:r>
              <a:rPr lang="en-GB" sz="1100" baseline="0" dirty="0">
                <a:solidFill>
                  <a:srgbClr val="000000"/>
                </a:solidFill>
              </a:rPr>
              <a:t> possible c</a:t>
            </a:r>
            <a:r>
              <a:rPr lang="en-GB" sz="1100" dirty="0">
                <a:solidFill>
                  <a:srgbClr val="000000"/>
                </a:solidFill>
              </a:rPr>
              <a:t>linic staff should have a good understanding of national laws governing confidentiality, be trained in the importance of safeguarding confidentiality, and be able to refer adolescents to a pharmacy that will respect confidentiality.</a:t>
            </a:r>
            <a:r>
              <a:rPr lang="en-GB" sz="1100" baseline="30000" dirty="0">
                <a:solidFill>
                  <a:srgbClr val="000000"/>
                </a:solidFill>
              </a:rPr>
              <a:t>1</a:t>
            </a:r>
            <a:endParaRPr lang="en-GB" sz="1100" dirty="0">
              <a:solidFill>
                <a:srgbClr val="000000"/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Clinic staff</a:t>
            </a:r>
            <a:r>
              <a:rPr lang="en-GB" sz="1100" baseline="0" dirty="0">
                <a:solidFill>
                  <a:srgbClr val="000000"/>
                </a:solidFill>
              </a:rPr>
              <a:t> should also be aware of </a:t>
            </a:r>
            <a:r>
              <a:rPr lang="en-GB" sz="1100" dirty="0">
                <a:solidFill>
                  <a:srgbClr val="000000"/>
                </a:solidFill>
              </a:rPr>
              <a:t>adolescents who require additional assurances of confidentiality, such as those who are HIV positive, those who are gay, lesbian, bisexual or transgender, or are pregnant or are already parents.</a:t>
            </a:r>
            <a:r>
              <a:rPr lang="en-GB" sz="1100" baseline="30000" dirty="0">
                <a:solidFill>
                  <a:srgbClr val="000000"/>
                </a:solidFill>
              </a:rPr>
              <a:t>1</a:t>
            </a:r>
            <a:endParaRPr lang="en-GB" sz="1100" dirty="0">
              <a:solidFill>
                <a:srgbClr val="000000"/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Where possible, clinics should</a:t>
            </a:r>
            <a:r>
              <a:rPr lang="en-GB" sz="1100" baseline="0" dirty="0">
                <a:solidFill>
                  <a:srgbClr val="000000"/>
                </a:solidFill>
              </a:rPr>
              <a:t> </a:t>
            </a:r>
            <a:r>
              <a:rPr lang="en-GB" sz="1100" dirty="0">
                <a:solidFill>
                  <a:srgbClr val="000000"/>
                </a:solidFill>
              </a:rPr>
              <a:t>be willing to treat unaccompanied minors and offer counselling time alone with an adolescent when attending with a parent.</a:t>
            </a:r>
            <a:r>
              <a:rPr lang="en-GB" sz="1100" baseline="30000" dirty="0">
                <a:solidFill>
                  <a:srgbClr val="000000"/>
                </a:solidFill>
              </a:rPr>
              <a:t>1,2</a:t>
            </a:r>
            <a:endParaRPr lang="en-GB" sz="1100" dirty="0">
              <a:solidFill>
                <a:srgbClr val="000000"/>
              </a:solidFill>
            </a:endParaRPr>
          </a:p>
          <a:p>
            <a:pPr marL="628650" lvl="1" indent="-171450">
              <a:buFont typeface="Arial"/>
              <a:buChar char="•"/>
            </a:pPr>
            <a:endParaRPr lang="en-GB" sz="1100" dirty="0">
              <a:solidFill>
                <a:srgbClr val="000000"/>
              </a:solidFill>
            </a:endParaRPr>
          </a:p>
          <a:p>
            <a:endParaRPr lang="en-US" sz="1100" baseline="0" dirty="0">
              <a:solidFill>
                <a:srgbClr val="000000"/>
              </a:solidFill>
            </a:endParaRPr>
          </a:p>
          <a:p>
            <a:r>
              <a:rPr lang="en-US" sz="1100" b="1" baseline="0" dirty="0">
                <a:solidFill>
                  <a:srgbClr val="000000"/>
                </a:solidFill>
              </a:rPr>
              <a:t>References: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dirty="0">
                <a:solidFill>
                  <a:srgbClr val="000000"/>
                </a:solidFill>
              </a:rPr>
              <a:t>Advocates for Youth. Available at: http://www.advocatesforyouth.org/publications/publications-a-z/1347--best-practices-for-youth-friendly-clinical-services.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100" dirty="0">
                <a:solidFill>
                  <a:srgbClr val="000000"/>
                </a:solidFill>
              </a:rPr>
              <a:t>Committee on Adolescent Health Care. Committee Opinion No 699: Adolescent Pregnancy, Contraception, and Sexual Activity. </a:t>
            </a:r>
            <a:r>
              <a:rPr lang="en-GB" sz="1100" dirty="0" err="1">
                <a:solidFill>
                  <a:srgbClr val="000000"/>
                </a:solidFill>
              </a:rPr>
              <a:t>Obstet</a:t>
            </a:r>
            <a:r>
              <a:rPr lang="en-GB" sz="1100" dirty="0">
                <a:solidFill>
                  <a:srgbClr val="000000"/>
                </a:solidFill>
              </a:rPr>
              <a:t> Gynecol. 2017 May;129(5):e142-e149.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100" dirty="0">
              <a:solidFill>
                <a:srgbClr val="000000"/>
              </a:solidFill>
            </a:endParaRPr>
          </a:p>
          <a:p>
            <a:pPr marL="228600" indent="-228600">
              <a:buAutoNum type="arabicPeriod"/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49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50" b="1" dirty="0">
                <a:solidFill>
                  <a:srgbClr val="000000"/>
                </a:solidFill>
              </a:rPr>
              <a:t>Speaker notes:</a:t>
            </a:r>
            <a:endParaRPr lang="en-GB" sz="105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GB" sz="1050" dirty="0">
                <a:solidFill>
                  <a:srgbClr val="000000"/>
                </a:solidFill>
              </a:rPr>
              <a:t>CONFIDENTIALITY is key to continuing participation in sexual healthcare services.</a:t>
            </a:r>
            <a:r>
              <a:rPr lang="en-GB" sz="1050" baseline="30000" dirty="0">
                <a:solidFill>
                  <a:srgbClr val="000000"/>
                </a:solidFill>
              </a:rPr>
              <a:t>1</a:t>
            </a:r>
            <a:endParaRPr lang="en-GB" sz="105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GB" sz="1050" kern="1200" dirty="0">
                <a:solidFill>
                  <a:srgbClr val="000000"/>
                </a:solidFill>
                <a:effectLst/>
              </a:rPr>
              <a:t>The impact of loss of confidentiality was demonstrated in a state-wide study of US adolescent women </a:t>
            </a:r>
            <a:r>
              <a:rPr lang="en-US" sz="1050" kern="1200" dirty="0">
                <a:solidFill>
                  <a:srgbClr val="000000"/>
                </a:solidFill>
                <a:effectLst/>
              </a:rPr>
              <a:t>attending federally funded family planning clinics.</a:t>
            </a:r>
            <a:r>
              <a:rPr lang="en-GB" sz="1050" kern="1200" baseline="30000" dirty="0">
                <a:solidFill>
                  <a:srgbClr val="000000"/>
                </a:solidFill>
                <a:effectLst/>
              </a:rPr>
              <a:t>1</a:t>
            </a:r>
            <a:r>
              <a:rPr lang="en-GB" sz="1050" kern="1200" dirty="0">
                <a:solidFill>
                  <a:srgbClr val="000000"/>
                </a:solidFill>
                <a:effectLst/>
              </a:rPr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GB" sz="1050" kern="1200" dirty="0">
                <a:solidFill>
                  <a:srgbClr val="000000"/>
                </a:solidFill>
                <a:effectLst/>
              </a:rPr>
              <a:t>When surveyed, 86% </a:t>
            </a:r>
            <a:r>
              <a:rPr lang="en-US" sz="1050" kern="1200" dirty="0">
                <a:solidFill>
                  <a:srgbClr val="000000"/>
                </a:solidFill>
                <a:effectLst/>
              </a:rPr>
              <a:t>were willing to use all the sexual health services offered at local clinics as long as they were confidential. </a:t>
            </a:r>
          </a:p>
          <a:p>
            <a:pPr marL="628650" lvl="1" indent="-171450">
              <a:buFont typeface="Arial"/>
              <a:buChar char="•"/>
            </a:pPr>
            <a:r>
              <a:rPr lang="en-US" sz="1050" kern="1200" dirty="0">
                <a:solidFill>
                  <a:srgbClr val="000000"/>
                </a:solidFill>
                <a:effectLst/>
              </a:rPr>
              <a:t>If their parents had to be notified of the girls’ seeking prescribed contraceptives: 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47% said they would discontinue use of all services.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12%  said they would discontinue use of specific services only.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11% would delay/discontinue testing or treatment for HIV/other STDs.</a:t>
            </a:r>
          </a:p>
          <a:p>
            <a:pPr marL="628650" lvl="1" indent="-171450">
              <a:buFont typeface="Arial"/>
              <a:buChar char="•"/>
            </a:pPr>
            <a:r>
              <a:rPr lang="en-US" sz="1050" kern="1200" dirty="0">
                <a:solidFill>
                  <a:srgbClr val="000000"/>
                </a:solidFill>
                <a:effectLst/>
              </a:rPr>
              <a:t>Only 1% of the adolescents who said they would stop using sexual health services would no longer have sex. </a:t>
            </a:r>
            <a:endParaRPr lang="en-GB" sz="1050" dirty="0">
              <a:solidFill>
                <a:srgbClr val="000000"/>
              </a:solidFill>
            </a:endParaRPr>
          </a:p>
          <a:p>
            <a:endParaRPr lang="en-US" sz="1050" b="1" baseline="0" dirty="0">
              <a:solidFill>
                <a:srgbClr val="000000"/>
              </a:solidFill>
            </a:endParaRPr>
          </a:p>
          <a:p>
            <a:r>
              <a:rPr lang="en-US" sz="1050" b="1" baseline="0" dirty="0">
                <a:solidFill>
                  <a:srgbClr val="000000"/>
                </a:solidFill>
              </a:rPr>
              <a:t>References:</a:t>
            </a:r>
          </a:p>
          <a:p>
            <a:pPr lvl="0"/>
            <a:r>
              <a:rPr lang="en-US" sz="1050" kern="1200" dirty="0">
                <a:solidFill>
                  <a:srgbClr val="000000"/>
                </a:solidFill>
                <a:effectLst/>
              </a:rPr>
              <a:t>1. Reddy DM, Fleming R, Swain C. Effect of mandatory parental notification on adolescent girls’ use of sexual health care services. JAMA 2002;288(6):710–4.</a:t>
            </a:r>
            <a:endParaRPr lang="en-GB" sz="1050" kern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01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Adolescents need holistic EDUCATION.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Education needs to go beyond sexual reproduction and include:</a:t>
            </a:r>
            <a:r>
              <a:rPr lang="en-GB" sz="1100" baseline="30000" dirty="0">
                <a:solidFill>
                  <a:srgbClr val="000000"/>
                </a:solidFill>
              </a:rPr>
              <a:t>1,2</a:t>
            </a:r>
            <a:r>
              <a:rPr lang="en-GB" sz="1100" dirty="0">
                <a:solidFill>
                  <a:srgbClr val="000000"/>
                </a:solidFill>
              </a:rPr>
              <a:t> </a:t>
            </a:r>
          </a:p>
          <a:p>
            <a:pPr marL="571500" lvl="2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Basic anatomy and reproductive physiology</a:t>
            </a:r>
          </a:p>
          <a:p>
            <a:pPr marL="571500" lvl="2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Menstrual cycle physiology (including potential ‘normal’ bleeding changes through adolescence)</a:t>
            </a:r>
          </a:p>
          <a:p>
            <a:pPr marL="571500" lvl="2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Physiology of pregnancy</a:t>
            </a:r>
          </a:p>
          <a:p>
            <a:pPr marL="571500" lvl="2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The importance of taking</a:t>
            </a:r>
            <a:r>
              <a:rPr lang="en-GB" sz="1100" baseline="0" dirty="0">
                <a:solidFill>
                  <a:srgbClr val="000000"/>
                </a:solidFill>
              </a:rPr>
              <a:t> steps prevent </a:t>
            </a:r>
            <a:r>
              <a:rPr lang="en-GB" sz="1100" dirty="0">
                <a:solidFill>
                  <a:srgbClr val="000000"/>
                </a:solidFill>
              </a:rPr>
              <a:t>STIs</a:t>
            </a:r>
          </a:p>
          <a:p>
            <a:pPr marL="57150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100" dirty="0">
                <a:solidFill>
                  <a:srgbClr val="000000"/>
                </a:solidFill>
              </a:rPr>
              <a:t>Broader aspects of sexuality including sexual orientation, emotions and relationships and personal limit setting</a:t>
            </a:r>
          </a:p>
          <a:p>
            <a:pPr marL="742950" lvl="2" indent="-342900">
              <a:buFont typeface="Arial"/>
              <a:buChar char="•"/>
            </a:pPr>
            <a:endParaRPr lang="en-GB" sz="1100" dirty="0">
              <a:solidFill>
                <a:srgbClr val="000000"/>
              </a:solidFill>
            </a:endParaRPr>
          </a:p>
          <a:p>
            <a:r>
              <a:rPr lang="en-US" sz="1100" b="1" baseline="0" dirty="0">
                <a:solidFill>
                  <a:srgbClr val="000000"/>
                </a:solidFill>
              </a:rPr>
              <a:t>References: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100" kern="1200" dirty="0">
                <a:solidFill>
                  <a:srgbClr val="000000"/>
                </a:solidFill>
                <a:effectLst/>
              </a:rPr>
              <a:t>Bitzer</a:t>
            </a:r>
            <a:r>
              <a:rPr lang="en-GB" sz="1100" kern="1200" baseline="0" dirty="0">
                <a:solidFill>
                  <a:srgbClr val="000000"/>
                </a:solidFill>
                <a:effectLst/>
              </a:rPr>
              <a:t> J, 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Abalos V, Apter D, Martin</a:t>
            </a:r>
            <a:r>
              <a:rPr lang="en-GB" sz="1100" kern="1200" baseline="0" dirty="0">
                <a:solidFill>
                  <a:srgbClr val="000000"/>
                </a:solidFill>
                <a:effectLst/>
              </a:rPr>
              <a:t> R, 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Black</a:t>
            </a:r>
            <a:r>
              <a:rPr lang="en-GB" sz="1100" kern="1200" baseline="0" dirty="0">
                <a:solidFill>
                  <a:srgbClr val="000000"/>
                </a:solidFill>
                <a:effectLst/>
              </a:rPr>
              <a:t> A,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 on behalf of the Global CARE (Contraception: Access, Resources, Education) Group. </a:t>
            </a:r>
            <a:r>
              <a:rPr lang="en-GB" sz="1100" b="0" kern="1200" dirty="0">
                <a:solidFill>
                  <a:srgbClr val="000000"/>
                </a:solidFill>
                <a:effectLst/>
              </a:rPr>
              <a:t>Targeting factors for change: Contraceptive counseling and care of adolescent women. Eur J </a:t>
            </a:r>
            <a:r>
              <a:rPr lang="en-GB" sz="1100" b="0" kern="1200" dirty="0" err="1">
                <a:solidFill>
                  <a:srgbClr val="000000"/>
                </a:solidFill>
                <a:effectLst/>
              </a:rPr>
              <a:t>Contracept</a:t>
            </a:r>
            <a:r>
              <a:rPr lang="en-GB" sz="1100" b="0" kern="1200" dirty="0">
                <a:solidFill>
                  <a:srgbClr val="000000"/>
                </a:solidFill>
                <a:effectLst/>
              </a:rPr>
              <a:t> </a:t>
            </a:r>
            <a:r>
              <a:rPr lang="en-GB" sz="1100" b="0" kern="1200" dirty="0" err="1">
                <a:solidFill>
                  <a:srgbClr val="000000"/>
                </a:solidFill>
                <a:effectLst/>
              </a:rPr>
              <a:t>Reprod</a:t>
            </a:r>
            <a:r>
              <a:rPr lang="en-GB" sz="1100" b="0" kern="1200" dirty="0">
                <a:solidFill>
                  <a:srgbClr val="000000"/>
                </a:solidFill>
                <a:effectLst/>
              </a:rPr>
              <a:t> Health Care 2016;21:6,417-430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</a:rPr>
              <a:t>WHO Regional Office for Europe and BZgA. Standards for Sexuality Education in Europe. A framework for policy makers, educational and health authorities and specialists. Cologne: The Federal Centre for Health and Education, BZgA; 2010.</a:t>
            </a:r>
            <a:endParaRPr lang="en-GB" sz="1100" kern="1200" dirty="0">
              <a:solidFill>
                <a:srgbClr val="000000"/>
              </a:solidFill>
              <a:effectLst/>
            </a:endParaRPr>
          </a:p>
          <a:p>
            <a:endParaRPr lang="en-US" sz="1100" b="1" baseline="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1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dirty="0">
                <a:solidFill>
                  <a:srgbClr val="000000"/>
                </a:solidFill>
              </a:rPr>
              <a:t>EDUCATION increases use of contraception and reduces sexual health risk (defined as </a:t>
            </a:r>
            <a:r>
              <a:rPr lang="en-US" sz="1100" dirty="0"/>
              <a:t>frequency of sexual intercourse without condoms or the number of sexual partners with whom condoms were not always used).</a:t>
            </a:r>
            <a:r>
              <a:rPr lang="en-US" sz="1100" baseline="30000" dirty="0">
                <a:solidFill>
                  <a:srgbClr val="000000"/>
                </a:solidFill>
              </a:rPr>
              <a:t>1</a:t>
            </a:r>
            <a:endParaRPr lang="en-US" sz="11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In a review of th</a:t>
            </a:r>
            <a:r>
              <a:rPr lang="en-US" sz="1100" b="0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 impact of sexuality and STI/HIV education programs conducted for UNESCO in 2008-2009, o</a:t>
            </a:r>
            <a:r>
              <a:rPr lang="en-US" sz="1100" dirty="0">
                <a:solidFill>
                  <a:srgbClr val="000000"/>
                </a:solidFill>
              </a:rPr>
              <a:t>n a global basis: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more than one-third (40%) of sexuality education programmes increase contraceptive use 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more than half (53%) of programmes reduced sexual risk taking i.e.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frequency of sexual intercourse without condoms or the number of sexual partners with whom condoms were not always used.</a:t>
            </a:r>
            <a:endParaRPr lang="en-US" sz="1100" dirty="0">
              <a:solidFill>
                <a:srgbClr val="000000"/>
              </a:solidFill>
            </a:endParaRPr>
          </a:p>
          <a:p>
            <a:endParaRPr lang="en-US" sz="1100" baseline="0" dirty="0">
              <a:solidFill>
                <a:srgbClr val="000000"/>
              </a:solidFill>
            </a:endParaRPr>
          </a:p>
          <a:p>
            <a:r>
              <a:rPr lang="en-US" sz="1100" b="1" baseline="0" dirty="0">
                <a:solidFill>
                  <a:srgbClr val="000000"/>
                </a:solidFill>
              </a:rPr>
              <a:t>References:</a:t>
            </a:r>
          </a:p>
          <a:p>
            <a:pPr marL="228600" lvl="0" indent="-228600">
              <a:buAutoNum type="arabicPeriod"/>
            </a:pPr>
            <a:r>
              <a:rPr lang="en-US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Kirby</a:t>
            </a:r>
            <a:r>
              <a:rPr lang="en-US" sz="11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D.</a:t>
            </a:r>
            <a:r>
              <a:rPr lang="en-US" sz="11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Sex education: Access and impact on sexual behaviour of young people, United Nations expert group meeting on adolescents, youth and development, July 2011. </a:t>
            </a:r>
          </a:p>
          <a:p>
            <a:pPr marL="228600" lvl="0" indent="-228600">
              <a:buAutoNum type="arabicPeriod"/>
            </a:pPr>
            <a:endParaRPr lang="en-GB" sz="11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37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Adolescent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women need accurate information about all contraceptive methods.</a:t>
            </a:r>
            <a:r>
              <a:rPr lang="en-US" sz="1100" baseline="30000" dirty="0">
                <a:solidFill>
                  <a:srgbClr val="000000"/>
                </a:solidFill>
              </a:rPr>
              <a:t>1</a:t>
            </a:r>
            <a:endParaRPr lang="en-US" sz="1100" dirty="0">
              <a:solidFill>
                <a:srgbClr val="000000"/>
              </a:solidFill>
            </a:endParaRPr>
          </a:p>
          <a:p>
            <a:pPr marL="628650" lvl="1" indent="-171450">
              <a:buFont typeface="Arial"/>
              <a:buChar char="•"/>
            </a:pPr>
            <a:r>
              <a:rPr lang="en-GB" sz="1100" dirty="0"/>
              <a:t>Information on efficacy, appropriate use, limitations, risks, side effects, mechanism of action and non-contraceptive benefits of method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/>
              <a:t>Information to pro-actively address common misconceptions, e.g. about the need for a ‘pill-break’</a:t>
            </a:r>
          </a:p>
          <a:p>
            <a:endParaRPr lang="en-US" sz="1100" baseline="0" dirty="0">
              <a:solidFill>
                <a:srgbClr val="000000"/>
              </a:solidFill>
            </a:endParaRPr>
          </a:p>
          <a:p>
            <a:r>
              <a:rPr lang="en-US" sz="1100" b="1" baseline="0" dirty="0">
                <a:solidFill>
                  <a:srgbClr val="000000"/>
                </a:solidFill>
              </a:rPr>
              <a:t>References:</a:t>
            </a:r>
          </a:p>
          <a:p>
            <a:r>
              <a:rPr lang="en-US" sz="1100" kern="1200" dirty="0">
                <a:solidFill>
                  <a:srgbClr val="000000"/>
                </a:solidFill>
                <a:effectLst/>
              </a:rPr>
              <a:t>1. Kirby</a:t>
            </a:r>
            <a:r>
              <a:rPr lang="en-US" sz="1100" kern="1200" baseline="0" dirty="0">
                <a:solidFill>
                  <a:srgbClr val="000000"/>
                </a:solidFill>
                <a:effectLst/>
              </a:rPr>
              <a:t> </a:t>
            </a:r>
            <a:r>
              <a:rPr lang="en-US" sz="1100" kern="1200" dirty="0">
                <a:solidFill>
                  <a:srgbClr val="000000"/>
                </a:solidFill>
                <a:effectLst/>
              </a:rPr>
              <a:t>D. Sex education: Access and impact on sexual behaviour of young people, United Nations expert group meeting on Adolescents, </a:t>
            </a:r>
          </a:p>
          <a:p>
            <a:r>
              <a:rPr lang="en-US" sz="1100" kern="1200" dirty="0">
                <a:solidFill>
                  <a:srgbClr val="000000"/>
                </a:solidFill>
                <a:effectLst/>
              </a:rPr>
              <a:t>youth and development, July 2011. </a:t>
            </a:r>
          </a:p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73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  <a:latin typeface="+mj-lt"/>
              </a:rPr>
              <a:t>Speaker notes:</a:t>
            </a:r>
          </a:p>
          <a:p>
            <a:pPr marL="171450" indent="-171450">
              <a:spcBef>
                <a:spcPct val="0"/>
              </a:spcBef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Healthcare providers continue to be the most trusted source of sexual health information. </a:t>
            </a:r>
          </a:p>
          <a:p>
            <a:pPr marL="171450" indent="-171450">
              <a:spcBef>
                <a:spcPct val="0"/>
              </a:spcBef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A cross sectional survey</a:t>
            </a:r>
            <a:r>
              <a:rPr lang="en-US" sz="1100" baseline="0" dirty="0">
                <a:solidFill>
                  <a:srgbClr val="000000"/>
                </a:solidFill>
                <a:latin typeface="+mj-lt"/>
              </a:rPr>
              <a:t> of </a:t>
            </a:r>
            <a:r>
              <a:rPr lang="en-GB" sz="1100" b="0" dirty="0">
                <a:solidFill>
                  <a:srgbClr val="000000"/>
                </a:solidFill>
                <a:latin typeface="+mj-lt"/>
                <a:cs typeface="Times New Roman" charset="0"/>
              </a:rPr>
              <a:t>850 women and 150 men 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distributed to women throughout the regions of Canada showed that despite a global increase in media use, health care providers continue to play an important role in educating and advising Canadian men and women on the their sexual health.  </a:t>
            </a:r>
          </a:p>
          <a:p>
            <a:pPr marL="171450" indent="-171450">
              <a:spcBef>
                <a:spcPct val="0"/>
              </a:spcBef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+mj-lt"/>
              </a:rPr>
              <a:t>However, the Internet may play an important complementary role in cases when it is accessible and a health care provider is not.</a:t>
            </a:r>
          </a:p>
          <a:p>
            <a:endParaRPr lang="en-US" sz="1100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100" b="1" baseline="0" dirty="0">
                <a:solidFill>
                  <a:srgbClr val="000000"/>
                </a:solidFill>
                <a:latin typeface="+mj-lt"/>
              </a:rPr>
              <a:t>References: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>
                <a:solidFill>
                  <a:srgbClr val="000000"/>
                </a:solidFill>
                <a:latin typeface="+mj-lt"/>
              </a:rPr>
              <a:t>1.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j-lt"/>
              </a:rPr>
              <a:t>Black AY, Todd N, Fisher WA. 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Sexual health information:  What sources do Canadian men and women use? Poster presented at SOGC, 2013.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kern="1200" dirty="0">
              <a:solidFill>
                <a:srgbClr val="000000"/>
              </a:solidFill>
              <a:effectLst/>
              <a:latin typeface="+mj-l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aseline="0" dirty="0">
              <a:solidFill>
                <a:srgbClr val="000000"/>
              </a:solidFill>
              <a:latin typeface="+mj-l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aseline="0" dirty="0">
              <a:solidFill>
                <a:srgbClr val="000000"/>
              </a:solidFill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64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There is limited quality data assessing the effect of counselling interventions on use of contraception.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Structured information about hormonal side effects of injectable contraception can reduce the risk of discontinuation at 12 months (OR 0.27; 95% CI 0.16 to 0.44). 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Special counselling plus phone calls increases consistent use of oral contraception at 3 months (OR 1.41; 95% CI 1.06 to 1.87); however, the effect was only limited</a:t>
            </a:r>
            <a:r>
              <a:rPr lang="en-GB" sz="1100" baseline="0" dirty="0">
                <a:solidFill>
                  <a:srgbClr val="000000"/>
                </a:solidFill>
              </a:rPr>
              <a:t> at </a:t>
            </a:r>
            <a:r>
              <a:rPr lang="en-GB" sz="1100" dirty="0">
                <a:solidFill>
                  <a:srgbClr val="000000"/>
                </a:solidFill>
              </a:rPr>
              <a:t>12 months. 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Daily text messages increases likelihood of continued PCP use at 6 months (OR 1.54; 95% CI 1.14 to 2.10) and avoid an interruption in OCP use longer than 7 days (OR 1.53; 95% CI 1.13 to 2.07).</a:t>
            </a:r>
            <a:endParaRPr lang="en-US" sz="1100" dirty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b="1" baseline="0" dirty="0">
                <a:solidFill>
                  <a:srgbClr val="000000"/>
                </a:solidFill>
              </a:rPr>
              <a:t>References: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</a:rPr>
              <a:t>1.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Halpern V, Lopez LM, Grimes DA, Gallo MF. Strategies to improve adherence and acceptability of hormonal methods of contraception. Cochrane Database Syst Rev 2011;4:CD004317. </a:t>
            </a:r>
            <a:endParaRPr lang="en-GB" sz="11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96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Structured counselling improves continuation of injectable contraception.</a:t>
            </a:r>
            <a:r>
              <a:rPr lang="en-US" sz="1100" baseline="30000" dirty="0">
                <a:solidFill>
                  <a:srgbClr val="000000"/>
                </a:solidFill>
              </a:rPr>
              <a:t>1</a:t>
            </a:r>
            <a:endParaRPr lang="en-US" sz="1100" dirty="0">
              <a:solidFill>
                <a:srgbClr val="000000"/>
              </a:solidFill>
            </a:endParaRPr>
          </a:p>
          <a:p>
            <a:pPr marL="628650" lvl="1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In a study comparing</a:t>
            </a:r>
            <a:r>
              <a:rPr lang="en-US" sz="1100" kern="1200" dirty="0">
                <a:solidFill>
                  <a:srgbClr val="000000"/>
                </a:solidFill>
              </a:rPr>
              <a:t> structured pretreatment and ongoing counselling of women on the hormonal effects and probable side effects of DMPA with women receiving only routine counselling, the total cumulative termination rates were 11% (23/204) and 42% (92/217), respectively (p &lt; 0.0001) at 12</a:t>
            </a:r>
            <a:r>
              <a:rPr lang="en-US" sz="1100" kern="1200" baseline="0" dirty="0">
                <a:solidFill>
                  <a:srgbClr val="000000"/>
                </a:solidFill>
              </a:rPr>
              <a:t> months</a:t>
            </a:r>
            <a:r>
              <a:rPr lang="en-US" sz="1100" kern="1200" dirty="0">
                <a:solidFill>
                  <a:srgbClr val="000000"/>
                </a:solidFill>
              </a:rPr>
              <a:t>. 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kern="1200" dirty="0">
                <a:solidFill>
                  <a:srgbClr val="000000"/>
                </a:solidFill>
              </a:rPr>
              <a:t>The most common reasons for terminating DMPA were menstrual changes. 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kern="1200" dirty="0">
                <a:solidFill>
                  <a:srgbClr val="000000"/>
                </a:solidFill>
              </a:rPr>
              <a:t>The</a:t>
            </a:r>
            <a:r>
              <a:rPr lang="en-US" sz="1100" kern="1200" baseline="0" dirty="0">
                <a:solidFill>
                  <a:srgbClr val="000000"/>
                </a:solidFill>
              </a:rPr>
              <a:t> authors </a:t>
            </a:r>
            <a:r>
              <a:rPr lang="en-US" sz="1100" kern="1200" dirty="0">
                <a:solidFill>
                  <a:srgbClr val="000000"/>
                </a:solidFill>
              </a:rPr>
              <a:t>concluded that pretreatment counseling on expected side effects increases the acceptability of DMPA.</a:t>
            </a:r>
          </a:p>
          <a:p>
            <a:pPr marL="628650" lvl="1" indent="-171450">
              <a:buFont typeface="Arial"/>
              <a:buChar char="•"/>
            </a:pPr>
            <a:r>
              <a:rPr lang="en-US" sz="1100" kern="1200" dirty="0">
                <a:solidFill>
                  <a:srgbClr val="000000"/>
                </a:solidFill>
              </a:rPr>
              <a:t>Both the environment</a:t>
            </a:r>
            <a:r>
              <a:rPr lang="en-US" sz="1100" kern="1200" baseline="0" dirty="0">
                <a:solidFill>
                  <a:srgbClr val="000000"/>
                </a:solidFill>
              </a:rPr>
              <a:t> and the consultation can help improve continuation.</a:t>
            </a:r>
            <a:endParaRPr lang="en-GB" sz="1100" dirty="0">
              <a:solidFill>
                <a:srgbClr val="000000"/>
              </a:solidFill>
            </a:endParaRPr>
          </a:p>
          <a:p>
            <a:pPr marL="0" lvl="0" indent="0">
              <a:buFont typeface="Arial"/>
              <a:buNone/>
            </a:pPr>
            <a:endParaRPr lang="en-GB" sz="1100" b="1" dirty="0">
              <a:solidFill>
                <a:srgbClr val="000000"/>
              </a:solidFill>
            </a:endParaRPr>
          </a:p>
          <a:p>
            <a:pPr marL="0" lvl="0" indent="0">
              <a:buFont typeface="Arial"/>
              <a:buNone/>
            </a:pPr>
            <a:r>
              <a:rPr lang="en-GB" sz="1100" b="1" dirty="0">
                <a:solidFill>
                  <a:srgbClr val="000000"/>
                </a:solidFill>
              </a:rPr>
              <a:t>References:</a:t>
            </a:r>
          </a:p>
          <a:p>
            <a:pPr marL="0" lvl="0" indent="0">
              <a:buFont typeface="Arial"/>
              <a:buNone/>
            </a:pPr>
            <a:r>
              <a:rPr lang="en-GB" sz="1100" dirty="0">
                <a:solidFill>
                  <a:srgbClr val="000000"/>
                </a:solidFill>
              </a:rPr>
              <a:t>1</a:t>
            </a:r>
            <a:r>
              <a:rPr lang="en-GB" sz="1100" b="0" dirty="0">
                <a:solidFill>
                  <a:srgbClr val="000000"/>
                </a:solidFill>
              </a:rPr>
              <a:t>. Lei</a:t>
            </a:r>
            <a:r>
              <a:rPr lang="en-GB" sz="1100" b="0" baseline="0" dirty="0">
                <a:solidFill>
                  <a:srgbClr val="000000"/>
                </a:solidFill>
              </a:rPr>
              <a:t> ZW, Wu SC, Garceau RJ, et al. </a:t>
            </a:r>
            <a:r>
              <a:rPr lang="en-US" sz="1100" b="0" kern="1200" dirty="0">
                <a:solidFill>
                  <a:srgbClr val="000000"/>
                </a:solidFill>
              </a:rPr>
              <a:t>Effect of pretreatment counseling on discontinuation rates in Chinese women given depo-medroxyprogesterone acetate for contraception. </a:t>
            </a:r>
            <a:r>
              <a:rPr lang="en-GB" sz="1100" b="0" baseline="0" dirty="0">
                <a:solidFill>
                  <a:srgbClr val="000000"/>
                </a:solidFill>
              </a:rPr>
              <a:t>Contraception 1996;3:357-361.</a:t>
            </a:r>
            <a:endParaRPr lang="en-GB" sz="1100" b="0" dirty="0">
              <a:solidFill>
                <a:srgbClr val="000000"/>
              </a:solidFill>
            </a:endParaRPr>
          </a:p>
          <a:p>
            <a:endParaRPr lang="en-US" sz="1100" b="1" kern="1200" dirty="0">
              <a:solidFill>
                <a:srgbClr val="000000"/>
              </a:solidFill>
            </a:endParaRPr>
          </a:p>
          <a:p>
            <a:endParaRPr lang="en-US" sz="1100" b="0" kern="1200" dirty="0">
              <a:solidFill>
                <a:srgbClr val="000000"/>
              </a:solidFill>
            </a:endParaRPr>
          </a:p>
          <a:p>
            <a:endParaRPr lang="en-US" sz="1100" b="0" kern="1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41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Social media can support the delivery of contraceptive education.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dirty="0">
                <a:solidFill>
                  <a:srgbClr val="000000"/>
                </a:solidFill>
              </a:rPr>
              <a:t>In a survey of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English-speaking women aged 18-45 years receiving care at an urban academic center obstetrics and gynecology clinic, standard contraceptive education and a pamphlet (n=74) was compared with standard contraceptive education and use of Facebook (n=69) information for contraception counseling.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participants received a 15-minute one-on-one counseling session with a single healthcare provider and the same information but,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Facebook group the information was provided in video, diagram, and game formats.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women were given 30 minutes to study the material via pamphlets or Facebook. </a:t>
            </a:r>
            <a:r>
              <a:rPr lang="en-US" sz="11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US" sz="1100" dirty="0">
                <a:solidFill>
                  <a:srgbClr val="000000"/>
                </a:solidFill>
              </a:rPr>
              <a:t>elivery of information via Facebook resulted in a significant increase in contraceptive knowledge and preference for long-acting reversible methods (IUC or implant) when compared with delivery by traditional pamphlet.</a:t>
            </a:r>
          </a:p>
          <a:p>
            <a:endParaRPr lang="en-US" sz="1100" baseline="0" dirty="0">
              <a:solidFill>
                <a:srgbClr val="000000"/>
              </a:solidFill>
            </a:endParaRPr>
          </a:p>
          <a:p>
            <a:r>
              <a:rPr lang="en-US" sz="1100" b="1" baseline="0" dirty="0">
                <a:solidFill>
                  <a:srgbClr val="000000"/>
                </a:solidFill>
              </a:rPr>
              <a:t>References:</a:t>
            </a:r>
            <a:endParaRPr lang="en-US" sz="1100" dirty="0">
              <a:solidFill>
                <a:srgbClr val="000000"/>
              </a:solidFill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Kofinas JD, Varrey A, Sapra KJ, et al. </a:t>
            </a:r>
            <a:r>
              <a:rPr lang="en-US" sz="1100" b="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Adjunctive social media for more effective contraceptive counseling: a randomized controlled trial. Obstet</a:t>
            </a:r>
            <a:r>
              <a:rPr lang="en-US" sz="1100" b="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Gynecol 2014;123(4):763-70.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34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100" b="1" dirty="0">
                <a:solidFill>
                  <a:srgbClr val="000000"/>
                </a:solidFill>
              </a:rPr>
              <a:t>Speaker notes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dirty="0"/>
              <a:t>Quick start regimens, where a woman takes the first pill in the clinic and continues daily,</a:t>
            </a:r>
            <a:r>
              <a:rPr lang="en-GB" baseline="0" dirty="0"/>
              <a:t> reducing the need for counselling about when to begin contraception.</a:t>
            </a:r>
            <a:r>
              <a:rPr lang="en-GB" baseline="30000" dirty="0"/>
              <a:t>1</a:t>
            </a:r>
            <a:endParaRPr lang="en-GB" dirty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100" dirty="0"/>
              <a:t>Games and Apps, for example, smartphone reminders such as ‘Stay On Schedule’, offering advice on what to do pills when are missed.</a:t>
            </a:r>
            <a:r>
              <a:rPr lang="en-GB" sz="1100" baseline="30000" dirty="0"/>
              <a:t>2</a:t>
            </a:r>
            <a:r>
              <a:rPr lang="en-GB" sz="1100" dirty="0"/>
              <a:t> </a:t>
            </a:r>
            <a:endParaRPr lang="en-US" sz="1100" b="1" baseline="0" dirty="0">
              <a:solidFill>
                <a:srgbClr val="000000"/>
              </a:solidFill>
            </a:endParaRPr>
          </a:p>
          <a:p>
            <a:endParaRPr lang="en-US" sz="1100" b="1" baseline="0" dirty="0">
              <a:solidFill>
                <a:srgbClr val="000000"/>
              </a:solidFill>
            </a:endParaRPr>
          </a:p>
          <a:p>
            <a:r>
              <a:rPr lang="en-US" sz="1100" b="1" baseline="0" dirty="0">
                <a:solidFill>
                  <a:srgbClr val="000000"/>
                </a:solidFill>
              </a:rPr>
              <a:t>References: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</a:rPr>
              <a:t>Westhoff C, Kerns J, Morroni C, Cushman L F, Tiezzi L, Murphy P A. Quick start: novel oral contraceptive initiation method. Contraception 2002;66(3):141–5.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100" kern="1200" dirty="0">
                <a:solidFill>
                  <a:srgbClr val="000000"/>
                </a:solidFill>
                <a:effectLst/>
              </a:rPr>
              <a:t>Committee on Adolescent Health Care. Committee Opinion No 699: Adolescent Pregnancy, Contraception, and Sexual Activity. </a:t>
            </a:r>
            <a:r>
              <a:rPr lang="en-GB" sz="1100" kern="1200" dirty="0" err="1">
                <a:solidFill>
                  <a:srgbClr val="000000"/>
                </a:solidFill>
                <a:effectLst/>
              </a:rPr>
              <a:t>Obstet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 Gynecol. 2017 May;129(5):e142-e149. </a:t>
            </a:r>
            <a:endParaRPr lang="en-US" sz="1100" kern="1200" dirty="0">
              <a:solidFill>
                <a:srgbClr val="000000"/>
              </a:solidFill>
              <a:effectLst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</a:rPr>
              <a:t>Society of Obstetricians and Gynaecologists of Canada (SOGC). SexualityandU. (Available at </a:t>
            </a:r>
            <a:r>
              <a:rPr lang="en-US" sz="1100" u="sng" kern="1200" dirty="0">
                <a:solidFill>
                  <a:srgbClr val="000000"/>
                </a:solidFill>
                <a:effectLst/>
                <a:hlinkClick r:id="rId3"/>
              </a:rPr>
              <a:t>www.sexandu.ca</a:t>
            </a:r>
            <a:r>
              <a:rPr lang="en-US" sz="1100" u="sng" kern="1200" dirty="0">
                <a:solidFill>
                  <a:srgbClr val="000000"/>
                </a:solidFill>
                <a:effectLst/>
              </a:rPr>
              <a:t>. </a:t>
            </a:r>
            <a:r>
              <a:rPr lang="en-US" sz="1100" kern="1200" dirty="0">
                <a:solidFill>
                  <a:srgbClr val="000000"/>
                </a:solidFill>
                <a:effectLst/>
              </a:rPr>
              <a:t>Accessed 30 April 2015.)</a:t>
            </a:r>
            <a:endParaRPr lang="en-GB" sz="1100" kern="120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1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39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Adolescent women have different needs to those of older women; they therefore need to be counseled differently about contraception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Services should be youth-friendly, encouraging access and ensuring confidentiality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Education programmes need to be holistic and not solely focused on sexual activity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There are effective interventions, including social media and smartphone use, that improve continuous and consistent use of contraception</a:t>
            </a:r>
          </a:p>
          <a:p>
            <a:pPr marL="171450" indent="-171450">
              <a:buFont typeface="Arial"/>
              <a:buChar char="•"/>
            </a:pPr>
            <a:endParaRPr lang="en-US" sz="1100" dirty="0">
              <a:solidFill>
                <a:srgbClr val="000000"/>
              </a:solidFill>
            </a:endParaRPr>
          </a:p>
          <a:p>
            <a:r>
              <a:rPr lang="en-GB" sz="1100" dirty="0">
                <a:solidFill>
                  <a:srgbClr val="000000"/>
                </a:solidFill>
              </a:rPr>
              <a:t>Supporting references for these concluding statements can be found in the notes sections of the slides contained within this Module.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64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Direct HCPs to resources already available on www.your-life.com and open access </a:t>
            </a:r>
            <a:r>
              <a:rPr lang="en-GB" baseline="0"/>
              <a:t>publication online. 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282BF-EBF2-FD4C-B6AF-6FA11BED453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0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Speaker notes: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/>
              <a:t>Adolescents have the right to a sex life that is as safe and as pleasurable sex as possible.</a:t>
            </a:r>
            <a:r>
              <a:rPr lang="en-GB" sz="1100" baseline="30000" dirty="0"/>
              <a:t>1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Although long-acting reversible contraceptive (LARC) methods have been emphasized as a contraceptive option for adolescents by professional organisations and some health authorities,</a:t>
            </a:r>
            <a:r>
              <a:rPr lang="en-GB" sz="1100" kern="1200" baseline="300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2,3,4</a:t>
            </a:r>
            <a:r>
              <a:rPr lang="en-GB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difficulties with accessibility and acceptability of LARC methods are</a:t>
            </a:r>
            <a:r>
              <a:rPr lang="en-GB" sz="11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evident</a:t>
            </a:r>
            <a:r>
              <a:rPr lang="en-GB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sz="1100" kern="1200" baseline="300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 </a:t>
            </a:r>
            <a:r>
              <a:rPr lang="en-GB" sz="1100" u="none" strike="noStrike" kern="1200" dirty="0">
                <a:effectLst/>
              </a:rPr>
              <a:t>Thus, health care providers must develop and maintain counselling skills for the provision of all methods of short- and long-acting contraception. </a:t>
            </a:r>
            <a:endParaRPr lang="en-GB" sz="1100" u="none" strike="noStrike" kern="1200" baseline="30000" dirty="0">
              <a:effectLst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100" dirty="0"/>
              <a:t>The provision of contraception</a:t>
            </a:r>
            <a:r>
              <a:rPr lang="en-GB" sz="1100" baseline="0" dirty="0"/>
              <a:t> </a:t>
            </a:r>
            <a:r>
              <a:rPr lang="en-GB" sz="1100" dirty="0"/>
              <a:t>to adolescents:</a:t>
            </a:r>
            <a:r>
              <a:rPr lang="en-GB" sz="1100" baseline="30000" dirty="0"/>
              <a:t>5</a:t>
            </a:r>
            <a:endParaRPr lang="en-GB" sz="1100" dirty="0"/>
          </a:p>
          <a:p>
            <a:pPr marL="628650" lvl="1" indent="-171450">
              <a:buFont typeface="Arial"/>
              <a:buChar char="•"/>
            </a:pPr>
            <a:r>
              <a:rPr lang="en-GB" sz="1100" dirty="0"/>
              <a:t>should be holistic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/>
              <a:t>take their sexual and reproductive health needs into account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/>
              <a:t>consider all medically appropriate options  </a:t>
            </a:r>
          </a:p>
          <a:p>
            <a:pPr marL="171450" lvl="0" indent="-171450">
              <a:buFont typeface="Arial"/>
              <a:buChar char="•"/>
            </a:pPr>
            <a:r>
              <a:rPr lang="en-GB" sz="1100" dirty="0"/>
              <a:t>No method of contraception</a:t>
            </a:r>
            <a:r>
              <a:rPr lang="en-GB" sz="1100" baseline="0" dirty="0"/>
              <a:t> </a:t>
            </a:r>
            <a:r>
              <a:rPr lang="en-GB" sz="1100" dirty="0"/>
              <a:t>should be excluded based on adolescent age alone.</a:t>
            </a:r>
            <a:r>
              <a:rPr lang="en-GB" sz="1100" baseline="30000" dirty="0"/>
              <a:t>6</a:t>
            </a:r>
            <a:r>
              <a:rPr lang="en-GB" sz="11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sz="1100" b="1" dirty="0"/>
              <a:t>References </a:t>
            </a:r>
            <a:r>
              <a:rPr lang="en-US" sz="1100" b="1" i="1" dirty="0"/>
              <a:t>[please note,</a:t>
            </a:r>
            <a:r>
              <a:rPr lang="en-US" sz="1100" b="1" i="1" baseline="0" dirty="0"/>
              <a:t> references on the slide differ slightly from those included in the notes]</a:t>
            </a:r>
            <a:r>
              <a:rPr lang="en-US" sz="1100" b="1" i="1" dirty="0"/>
              <a:t>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100" kern="1200" dirty="0">
                <a:effectLst/>
              </a:rPr>
              <a:t>Bitzer</a:t>
            </a:r>
            <a:r>
              <a:rPr lang="en-GB" sz="1100" kern="1200" baseline="0" dirty="0">
                <a:effectLst/>
              </a:rPr>
              <a:t> J, </a:t>
            </a:r>
            <a:r>
              <a:rPr lang="en-GB" sz="1100" kern="1200" dirty="0">
                <a:effectLst/>
              </a:rPr>
              <a:t>Abalos V, Apter D, Martin</a:t>
            </a:r>
            <a:r>
              <a:rPr lang="en-GB" sz="1100" kern="1200" baseline="0" dirty="0">
                <a:effectLst/>
              </a:rPr>
              <a:t> R, </a:t>
            </a:r>
            <a:r>
              <a:rPr lang="en-GB" sz="1100" kern="1200" dirty="0">
                <a:effectLst/>
              </a:rPr>
              <a:t>Black</a:t>
            </a:r>
            <a:r>
              <a:rPr lang="en-GB" sz="1100" kern="1200" baseline="0" dirty="0">
                <a:effectLst/>
              </a:rPr>
              <a:t> A,</a:t>
            </a:r>
            <a:r>
              <a:rPr lang="en-GB" sz="1100" kern="1200" dirty="0">
                <a:effectLst/>
              </a:rPr>
              <a:t> on behalf of the Global CARE (Contraception: Access, Resources, Education) Group. </a:t>
            </a:r>
            <a:r>
              <a:rPr lang="en-GB" sz="1100" b="0" kern="1200" dirty="0">
                <a:effectLst/>
              </a:rPr>
              <a:t>Targeting factors for change: Contraceptive counseling and care of adolescent women. Eur J </a:t>
            </a:r>
            <a:r>
              <a:rPr lang="en-GB" sz="1100" b="0" kern="1200" dirty="0" err="1">
                <a:effectLst/>
              </a:rPr>
              <a:t>Contracept</a:t>
            </a:r>
            <a:r>
              <a:rPr lang="en-GB" sz="1100" b="0" kern="1200" dirty="0">
                <a:effectLst/>
              </a:rPr>
              <a:t> </a:t>
            </a:r>
            <a:r>
              <a:rPr lang="en-GB" sz="1100" b="0" kern="1200" dirty="0" err="1">
                <a:effectLst/>
              </a:rPr>
              <a:t>Reprod</a:t>
            </a:r>
            <a:r>
              <a:rPr lang="en-GB" sz="1100" b="0" kern="1200" dirty="0">
                <a:effectLst/>
              </a:rPr>
              <a:t> Health Care 2016;21:6,417-430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lang="en-GB" sz="1100" kern="1200" dirty="0">
                <a:solidFill>
                  <a:srgbClr val="000000"/>
                </a:solidFill>
                <a:effectLst/>
              </a:rPr>
              <a:t>American College of Obstetricians and Gynecologists. Long-acting reversible contraception: implants and intrauterine devices. Practice Bulletin No. 121. Obstet Gynecol 2011;118:184–96.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</a:rPr>
              <a:t>American Academy of Pediatrics; Committee on adolescence. Policy statement. Contraception for adolescents. Pediatrics 2014;134(4):e1244–56.</a:t>
            </a:r>
            <a:endParaRPr lang="en-GB" sz="1100" kern="1200" dirty="0">
              <a:solidFill>
                <a:srgbClr val="000000"/>
              </a:solidFill>
              <a:effectLst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</a:rPr>
              <a:t>National Institute for Health and Care Excellence. Contraceptive services with a focus on young people up to the age of 25. NICE public health guidance 15, March 2014.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kern="1200" dirty="0">
                <a:effectLst/>
              </a:rPr>
              <a:t>International Conference on Population and Development. Beyond 2014 Review. Available at: </a:t>
            </a:r>
            <a:r>
              <a:rPr lang="en-US" sz="1100" u="sng" kern="1200" dirty="0">
                <a:effectLst/>
                <a:hlinkClick r:id="rId3"/>
              </a:rPr>
              <a:t>http://www.unfpa.org/icpd</a:t>
            </a:r>
            <a:r>
              <a:rPr lang="en-US" sz="1100" kern="1200" dirty="0">
                <a:effectLst/>
              </a:rPr>
              <a:t>. </a:t>
            </a:r>
            <a:endParaRPr lang="en-GB" sz="1100" b="0" i="1" kern="1200" dirty="0">
              <a:effectLst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kern="1200" dirty="0">
                <a:effectLst/>
              </a:rPr>
              <a:t>WHO. Medical eligibility criteria for contraceptive use. 5th ed. Geneva: WHO; 2015.</a:t>
            </a:r>
            <a:endParaRPr lang="en-GB" sz="1100" kern="1200" dirty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kern="1200" dirty="0">
              <a:solidFill>
                <a:srgbClr val="333333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b="0" i="0" kern="1200" dirty="0">
              <a:solidFill>
                <a:srgbClr val="333333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kern="1200" dirty="0">
              <a:solidFill>
                <a:srgbClr val="333333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2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However, adolescent women are at high risk of unintended pregnancy </a:t>
            </a:r>
            <a:r>
              <a:rPr lang="en-US" sz="1100" dirty="0">
                <a:solidFill>
                  <a:srgbClr val="000000"/>
                </a:solidFill>
              </a:rPr>
              <a:t>because they: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Have poor perception of risk and are ill-equipped to evaluate the consequences.</a:t>
            </a:r>
            <a:r>
              <a:rPr lang="en-GB" sz="1100" baseline="30000" dirty="0">
                <a:solidFill>
                  <a:srgbClr val="000000"/>
                </a:solidFill>
              </a:rPr>
              <a:t>1</a:t>
            </a:r>
            <a:endParaRPr lang="en-GB" sz="1100" baseline="0" dirty="0">
              <a:solidFill>
                <a:srgbClr val="000000"/>
              </a:solidFill>
            </a:endParaRP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Lack the education and knowledge regarding prevention of pregnancy.</a:t>
            </a:r>
            <a:r>
              <a:rPr lang="en-GB" sz="1100" baseline="30000" dirty="0">
                <a:solidFill>
                  <a:srgbClr val="000000"/>
                </a:solidFill>
              </a:rPr>
              <a:t>2</a:t>
            </a:r>
            <a:endParaRPr lang="en-GB" sz="1100" baseline="0" dirty="0">
              <a:solidFill>
                <a:srgbClr val="000000"/>
              </a:solidFill>
            </a:endParaRP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Either delay access to contraception</a:t>
            </a:r>
            <a:r>
              <a:rPr lang="en-GB" sz="1100" baseline="0" dirty="0">
                <a:solidFill>
                  <a:srgbClr val="000000"/>
                </a:solidFill>
              </a:rPr>
              <a:t> </a:t>
            </a:r>
            <a:r>
              <a:rPr lang="en-GB" sz="1100" dirty="0">
                <a:solidFill>
                  <a:srgbClr val="000000"/>
                </a:solidFill>
              </a:rPr>
              <a:t>or lack access to contraception.</a:t>
            </a:r>
            <a:r>
              <a:rPr lang="en-GB" sz="1100" baseline="30000" dirty="0">
                <a:solidFill>
                  <a:srgbClr val="000000"/>
                </a:solidFill>
              </a:rPr>
              <a:t>2,3</a:t>
            </a:r>
            <a:endParaRPr lang="en-GB" sz="1100" baseline="0" dirty="0">
              <a:solidFill>
                <a:srgbClr val="000000"/>
              </a:solidFill>
            </a:endParaRP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Use contraception incorrectly, inconsistently or not at all.</a:t>
            </a:r>
            <a:r>
              <a:rPr lang="en-GB" sz="1100" baseline="30000" dirty="0">
                <a:solidFill>
                  <a:srgbClr val="000000"/>
                </a:solidFill>
              </a:rPr>
              <a:t>3,4</a:t>
            </a:r>
            <a:endParaRPr lang="en-GB" sz="1100" baseline="0" dirty="0">
              <a:solidFill>
                <a:srgbClr val="000000"/>
              </a:solidFill>
            </a:endParaRP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May avoid effective methods due to fears around side effects.</a:t>
            </a:r>
            <a:r>
              <a:rPr lang="en-GB" sz="1100" baseline="30000" dirty="0">
                <a:solidFill>
                  <a:srgbClr val="000000"/>
                </a:solidFill>
              </a:rPr>
              <a:t>5,6</a:t>
            </a:r>
            <a:r>
              <a:rPr lang="en-GB" sz="1100" dirty="0">
                <a:solidFill>
                  <a:srgbClr val="000000"/>
                </a:solidFill>
              </a:rPr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Have difficulties discussing use of contraception.</a:t>
            </a:r>
            <a:r>
              <a:rPr lang="en-GB" sz="1100" baseline="30000" dirty="0">
                <a:solidFill>
                  <a:srgbClr val="000000"/>
                </a:solidFill>
              </a:rPr>
              <a:t>7</a:t>
            </a:r>
            <a:endParaRPr lang="en-GB" sz="1100" baseline="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Therefore, adolescent women need to be counseled differently to older women.</a:t>
            </a:r>
          </a:p>
          <a:p>
            <a:endParaRPr lang="en-US" sz="1100" baseline="0" dirty="0">
              <a:solidFill>
                <a:srgbClr val="000000"/>
              </a:solidFill>
            </a:endParaRPr>
          </a:p>
          <a:p>
            <a:r>
              <a:rPr lang="en-US" sz="1100" b="1" baseline="0" dirty="0">
                <a:solidFill>
                  <a:srgbClr val="000000"/>
                </a:solidFill>
              </a:rPr>
              <a:t>References: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b="0" i="0" u="none" strike="noStrike" kern="1200" baseline="0" dirty="0">
                <a:solidFill>
                  <a:srgbClr val="000000"/>
                </a:solidFill>
              </a:rPr>
              <a:t>Amu O, Appiah K. Teenage pregnancy in the United Kingdom: Are we doing enough? Eur J Contraception Reprod Health Care 2006;11(4):314–318.</a:t>
            </a:r>
            <a:endParaRPr lang="en-US" sz="1100" dirty="0">
              <a:solidFill>
                <a:srgbClr val="000000"/>
              </a:solidFill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100" dirty="0">
                <a:solidFill>
                  <a:srgbClr val="000000"/>
                </a:solidFill>
              </a:rPr>
              <a:t>World Health Organization. Adolescent Pregnancy Fact Sheet no. 364, updated</a:t>
            </a:r>
            <a:r>
              <a:rPr lang="en-GB" sz="1100" baseline="0" dirty="0">
                <a:solidFill>
                  <a:srgbClr val="000000"/>
                </a:solidFill>
              </a:rPr>
              <a:t> Sept 2014. Available at: http://www.who.int/mediacentre/factsheets/fs364/en/. </a:t>
            </a:r>
            <a:endParaRPr lang="en-GB" sz="1100" dirty="0">
              <a:solidFill>
                <a:srgbClr val="000000"/>
              </a:solidFill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100" dirty="0">
                <a:solidFill>
                  <a:srgbClr val="000000"/>
                </a:solidFill>
              </a:rPr>
              <a:t>Meyrick J. </a:t>
            </a:r>
            <a:r>
              <a:rPr lang="en-US" sz="1100" b="0" kern="1200" dirty="0">
                <a:solidFill>
                  <a:srgbClr val="000000"/>
                </a:solidFill>
              </a:rPr>
              <a:t>Repeat use of contraceptive crisis services among adolescent women. </a:t>
            </a:r>
            <a:r>
              <a:rPr lang="en-GB" sz="1100" b="0" i="0" dirty="0">
                <a:solidFill>
                  <a:srgbClr val="000000"/>
                </a:solidFill>
              </a:rPr>
              <a:t>J </a:t>
            </a:r>
            <a:r>
              <a:rPr lang="en-GB" sz="1100" i="0" dirty="0">
                <a:solidFill>
                  <a:srgbClr val="000000"/>
                </a:solidFill>
              </a:rPr>
              <a:t>Fam Planning Reprod Health Care </a:t>
            </a:r>
            <a:r>
              <a:rPr lang="en-GB" sz="1100" dirty="0">
                <a:solidFill>
                  <a:srgbClr val="000000"/>
                </a:solidFill>
              </a:rPr>
              <a:t>2001;27:33</a:t>
            </a:r>
            <a:r>
              <a:rPr lang="en-GB" sz="1100" baseline="0" dirty="0">
                <a:solidFill>
                  <a:srgbClr val="000000"/>
                </a:solidFill>
              </a:rPr>
              <a:t>–</a:t>
            </a:r>
            <a:r>
              <a:rPr lang="en-GB" sz="1100" dirty="0">
                <a:solidFill>
                  <a:srgbClr val="000000"/>
                </a:solidFill>
              </a:rPr>
              <a:t>36.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</a:rPr>
              <a:t>Vaughan B, Trussell J, Kost K, Singh S, Jones R. Discontinuation and resumption of contraceptive use: results from the 2002 National Survey of Family Growth. Contraception 2008;78(4):271–83. </a:t>
            </a:r>
            <a:endParaRPr lang="en-GB" sz="1100" kern="1200" dirty="0">
              <a:solidFill>
                <a:srgbClr val="000000"/>
              </a:solidFill>
              <a:effectLst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</a:rPr>
              <a:t>Craig AD, Dehlendorf C, Borrero S, et al. Exploring young adults’ contraceptive knowledge and attitudes: disparities by race/ethnicity and age. Women Health Issues 2014;24(3):e281–9. 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Gilliam ML, et al. Contraceptive attitudes among inner-city African American female adolescents: Barriers to effective hormonal contraceptive use. J Pediatr Adolesc Gynecol 2009;22(2):97-104.</a:t>
            </a:r>
            <a:r>
              <a:rPr lang="en-GB" sz="1100" dirty="0">
                <a:effectLst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b="0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Manlove J, et al. Contraceptive use and consistency in US teenagers’ most recent sexual relationships. Perspect Sexual Reprod Health 2004;36(6):265–275</a:t>
            </a:r>
            <a:r>
              <a:rPr lang="en-GB" sz="1100" b="0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  <a:endParaRPr lang="en-US" sz="1100" b="0" i="0" u="none" strike="noStrike" kern="120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0" i="0" u="none" strike="noStrike" kern="1200" baseline="0" dirty="0">
                <a:solidFill>
                  <a:srgbClr val="333333"/>
                </a:solidFill>
                <a:latin typeface="+mn-lt"/>
                <a:ea typeface="+mn-ea"/>
                <a:cs typeface="+mn-cs"/>
              </a:rPr>
              <a:t> </a:t>
            </a:r>
            <a:endParaRPr lang="en-US" sz="1100" dirty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0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dirty="0"/>
              <a:t>Prevalence rates of many sexually transmitted infections (STIs) are highest among adolescents.</a:t>
            </a:r>
            <a:r>
              <a:rPr lang="en-US" sz="1100" baseline="30000" dirty="0"/>
              <a:t>1,2</a:t>
            </a:r>
            <a:endParaRPr lang="en-US" sz="1100" dirty="0"/>
          </a:p>
          <a:p>
            <a:pPr marL="171450" indent="-171450">
              <a:buFont typeface="Arial"/>
              <a:buChar char="•"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 screening aims to identify and treat individuals with treatable infections, reduce transmission to others, avoid or minimize long-term consequences, identify other exposed and potentially infected individuals, and decrease the prevalence of infection.</a:t>
            </a:r>
            <a:r>
              <a:rPr lang="en-US" sz="11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en-US" sz="1100" dirty="0"/>
          </a:p>
          <a:p>
            <a:endParaRPr lang="en-US" sz="1100" dirty="0"/>
          </a:p>
          <a:p>
            <a:r>
              <a:rPr lang="en-US" sz="1100" b="1" dirty="0"/>
              <a:t>References:</a:t>
            </a:r>
          </a:p>
          <a:p>
            <a:pPr marL="228600" indent="-228600">
              <a:buAutoNum type="arabicPeriod"/>
            </a:pPr>
            <a:r>
              <a:rPr lang="en-US" sz="1100" baseline="0" dirty="0"/>
              <a:t>Murray PJ, et al. 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</a:rPr>
              <a:t>Policy Statement: Screening for Nonviral Sexually Transmitted Infections in Adolescents and Young Adults. Pediatrics 2014;134:e302–e311.</a:t>
            </a:r>
          </a:p>
          <a:p>
            <a:pPr marL="228600" indent="-228600">
              <a:buAutoNum type="arabicPeriod"/>
            </a:pPr>
            <a:r>
              <a:rPr lang="en-US" sz="1100" kern="1200" dirty="0">
                <a:solidFill>
                  <a:schemeClr val="tx1"/>
                </a:solidFill>
              </a:rPr>
              <a:t>Centers for Disease Control and Prevention. (2014, December). Sexually transmitted disease surveillance, 2013</a:t>
            </a:r>
            <a:r>
              <a:rPr lang="en-US" sz="1100" i="1" kern="1200" dirty="0">
                <a:solidFill>
                  <a:schemeClr val="tx1"/>
                </a:solidFill>
              </a:rPr>
              <a:t>.</a:t>
            </a:r>
            <a:r>
              <a:rPr lang="en-US" sz="1100" i="0" kern="1200" dirty="0">
                <a:solidFill>
                  <a:schemeClr val="tx1"/>
                </a:solidFill>
              </a:rPr>
              <a:t> Accessed at:</a:t>
            </a:r>
            <a:r>
              <a:rPr lang="en-US" sz="1100" i="0" kern="1200" dirty="0">
                <a:solidFill>
                  <a:schemeClr val="tx1"/>
                </a:solidFill>
                <a:hlinkClick r:id="rId3"/>
              </a:rPr>
              <a:t>http://www.cdc.gov/std/stats13/surv2013-print.pdf</a:t>
            </a:r>
            <a:endParaRPr lang="en-US" sz="1100" i="0" kern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100" kern="1200" dirty="0">
                <a:solidFill>
                  <a:schemeClr val="tx1"/>
                </a:solidFill>
                <a:effectLst/>
              </a:rPr>
              <a:t> </a:t>
            </a:r>
            <a:endParaRPr lang="en-US" sz="1100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09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The barriers influencing sexual and reproductive health in adolescents are multi-dimensional, therefore</a:t>
            </a:r>
            <a:r>
              <a:rPr lang="en-GB" sz="1100" baseline="0" dirty="0">
                <a:solidFill>
                  <a:srgbClr val="000000"/>
                </a:solidFill>
              </a:rPr>
              <a:t> r</a:t>
            </a:r>
            <a:r>
              <a:rPr lang="en-GB" sz="1100" dirty="0">
                <a:solidFill>
                  <a:srgbClr val="000000"/>
                </a:solidFill>
              </a:rPr>
              <a:t>educing the risk of unintended pregnancy in these women requires a multi-dimensional approach.</a:t>
            </a:r>
            <a:r>
              <a:rPr lang="en-GB" sz="1100" baseline="30000" dirty="0">
                <a:solidFill>
                  <a:srgbClr val="000000"/>
                </a:solidFill>
              </a:rPr>
              <a:t>1</a:t>
            </a:r>
            <a:r>
              <a:rPr lang="en-GB" sz="1100" dirty="0">
                <a:solidFill>
                  <a:srgbClr val="000000"/>
                </a:solidFill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Although some factors are universal, such as the biological changes associated with puberty, the</a:t>
            </a:r>
            <a:r>
              <a:rPr lang="en-GB" sz="1100" baseline="0" dirty="0">
                <a:solidFill>
                  <a:srgbClr val="000000"/>
                </a:solidFill>
              </a:rPr>
              <a:t> macro, intermediate and micro factors depicted here may vary significantly from region to region.</a:t>
            </a:r>
            <a:r>
              <a:rPr lang="en-GB" sz="1100" baseline="30000" dirty="0">
                <a:solidFill>
                  <a:srgbClr val="000000"/>
                </a:solidFill>
              </a:rPr>
              <a:t>1</a:t>
            </a:r>
            <a:endParaRPr lang="en-GB" sz="1100" dirty="0">
              <a:solidFill>
                <a:srgbClr val="000000"/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However, irrespective of location:</a:t>
            </a:r>
            <a:r>
              <a:rPr lang="en-GB" sz="1100" baseline="30000" dirty="0">
                <a:solidFill>
                  <a:srgbClr val="000000"/>
                </a:solidFill>
              </a:rPr>
              <a:t>1</a:t>
            </a:r>
            <a:r>
              <a:rPr lang="en-GB" sz="1100" dirty="0">
                <a:solidFill>
                  <a:srgbClr val="000000"/>
                </a:solidFill>
              </a:rPr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Barriers to sexuality education and contraceptive services need to be addressed.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Education content and delivery should be tailored to meet the specific needs of adolescents.</a:t>
            </a:r>
          </a:p>
          <a:p>
            <a:endParaRPr lang="en-US" sz="1100" baseline="0" dirty="0">
              <a:solidFill>
                <a:srgbClr val="000000"/>
              </a:solidFill>
            </a:endParaRPr>
          </a:p>
          <a:p>
            <a:r>
              <a:rPr lang="en-US" sz="1100" b="1" dirty="0">
                <a:solidFill>
                  <a:srgbClr val="000000"/>
                </a:solidFill>
              </a:rPr>
              <a:t>References: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100" kern="1200" dirty="0">
                <a:solidFill>
                  <a:srgbClr val="000000"/>
                </a:solidFill>
                <a:effectLst/>
              </a:rPr>
              <a:t>Bitzer</a:t>
            </a:r>
            <a:r>
              <a:rPr lang="en-GB" sz="1100" kern="1200" baseline="0" dirty="0">
                <a:solidFill>
                  <a:srgbClr val="000000"/>
                </a:solidFill>
                <a:effectLst/>
              </a:rPr>
              <a:t> J, 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Abalos V, Apter D, Martin</a:t>
            </a:r>
            <a:r>
              <a:rPr lang="en-GB" sz="1100" kern="1200" baseline="0" dirty="0">
                <a:solidFill>
                  <a:srgbClr val="000000"/>
                </a:solidFill>
                <a:effectLst/>
              </a:rPr>
              <a:t> R, 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Black</a:t>
            </a:r>
            <a:r>
              <a:rPr lang="en-GB" sz="1100" kern="1200" baseline="0" dirty="0">
                <a:solidFill>
                  <a:srgbClr val="000000"/>
                </a:solidFill>
                <a:effectLst/>
              </a:rPr>
              <a:t> A,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 on behalf of the Global CARE (Contraception: Access, Resources, Education) Group. </a:t>
            </a:r>
            <a:r>
              <a:rPr lang="en-GB" sz="1100" b="0" kern="1200" dirty="0">
                <a:solidFill>
                  <a:srgbClr val="000000"/>
                </a:solidFill>
                <a:effectLst/>
              </a:rPr>
              <a:t>Targeting factors for change: Contraceptive counseling and care of adolescent women. Eur J </a:t>
            </a:r>
            <a:r>
              <a:rPr lang="en-GB" sz="1100" b="0" kern="1200" dirty="0" err="1">
                <a:solidFill>
                  <a:srgbClr val="000000"/>
                </a:solidFill>
                <a:effectLst/>
              </a:rPr>
              <a:t>Contracept</a:t>
            </a:r>
            <a:r>
              <a:rPr lang="en-GB" sz="1100" b="0" kern="1200" dirty="0">
                <a:solidFill>
                  <a:srgbClr val="000000"/>
                </a:solidFill>
                <a:effectLst/>
              </a:rPr>
              <a:t> </a:t>
            </a:r>
            <a:r>
              <a:rPr lang="en-GB" sz="1100" b="0" kern="1200" dirty="0" err="1">
                <a:solidFill>
                  <a:srgbClr val="000000"/>
                </a:solidFill>
                <a:effectLst/>
              </a:rPr>
              <a:t>Reprod</a:t>
            </a:r>
            <a:r>
              <a:rPr lang="en-GB" sz="1100" b="0" kern="1200" dirty="0">
                <a:solidFill>
                  <a:srgbClr val="000000"/>
                </a:solidFill>
                <a:effectLst/>
              </a:rPr>
              <a:t> Health Care 2016;21:6,417-430</a:t>
            </a:r>
          </a:p>
          <a:p>
            <a:pPr marL="228600" indent="-228600">
              <a:buFont typeface="Arial"/>
              <a:buAutoNum type="arabicPeriod"/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F7EE-2FA4-6C46-AC60-F16D341F7B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1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343400"/>
            <a:ext cx="5589655" cy="4114800"/>
          </a:xfrm>
        </p:spPr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Three key principles can address the majority of adolescent needs when providing contraceptive services.</a:t>
            </a:r>
            <a:r>
              <a:rPr lang="en-GB" sz="1100" baseline="30000" dirty="0">
                <a:solidFill>
                  <a:srgbClr val="000000"/>
                </a:solidFill>
              </a:rPr>
              <a:t>1,2</a:t>
            </a:r>
            <a:endParaRPr lang="en-GB" sz="1100" dirty="0">
              <a:solidFill>
                <a:srgbClr val="000000"/>
              </a:solidFill>
            </a:endParaRP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Access to non-judgmental, youth-friendly, timely and convenient services.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Assurance of confidentiality.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Provision of holistic education programmes</a:t>
            </a:r>
            <a:r>
              <a:rPr lang="en-GB" sz="1100" baseline="0" dirty="0">
                <a:solidFill>
                  <a:srgbClr val="000000"/>
                </a:solidFill>
              </a:rPr>
              <a:t> that address an adolescents biological and psychosocial needs.</a:t>
            </a:r>
            <a:endParaRPr lang="en-US" sz="1100" dirty="0">
              <a:solidFill>
                <a:srgbClr val="000000"/>
              </a:solidFill>
            </a:endParaRPr>
          </a:p>
          <a:p>
            <a:endParaRPr lang="en-US" sz="1100" baseline="0" dirty="0">
              <a:solidFill>
                <a:srgbClr val="000000"/>
              </a:solidFill>
            </a:endParaRPr>
          </a:p>
          <a:p>
            <a:r>
              <a:rPr lang="en-US" sz="1100" b="1" baseline="0" dirty="0">
                <a:solidFill>
                  <a:srgbClr val="000000"/>
                </a:solidFill>
              </a:rPr>
              <a:t>References: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</a:rPr>
              <a:t>World Health Organization.</a:t>
            </a:r>
            <a:r>
              <a:rPr lang="en-US" sz="1100" kern="1200" baseline="0" dirty="0">
                <a:solidFill>
                  <a:srgbClr val="000000"/>
                </a:solidFill>
                <a:effectLst/>
              </a:rPr>
              <a:t> </a:t>
            </a:r>
            <a:r>
              <a:rPr lang="en-US" sz="1100" kern="1200" dirty="0">
                <a:solidFill>
                  <a:srgbClr val="000000"/>
                </a:solidFill>
                <a:effectLst/>
              </a:rPr>
              <a:t>Adolescent Friendly Health Services – An Agenda for Change. Geneva: WHO; 2002. Available from: http://apps.who.int/iris/bitstream/10665/67923/1/WHO_FCH_CAH_02.14.pdf.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100" kern="1200" dirty="0">
                <a:solidFill>
                  <a:srgbClr val="000000"/>
                </a:solidFill>
                <a:effectLst/>
              </a:rPr>
              <a:t>Bitzer</a:t>
            </a:r>
            <a:r>
              <a:rPr lang="en-GB" sz="1100" kern="1200" baseline="0" dirty="0">
                <a:solidFill>
                  <a:srgbClr val="000000"/>
                </a:solidFill>
                <a:effectLst/>
              </a:rPr>
              <a:t> J, 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Abalos V, Apter D, Martin</a:t>
            </a:r>
            <a:r>
              <a:rPr lang="en-GB" sz="1100" kern="1200" baseline="0" dirty="0">
                <a:solidFill>
                  <a:srgbClr val="000000"/>
                </a:solidFill>
                <a:effectLst/>
              </a:rPr>
              <a:t> R, 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Black</a:t>
            </a:r>
            <a:r>
              <a:rPr lang="en-GB" sz="1100" kern="1200" baseline="0" dirty="0">
                <a:solidFill>
                  <a:srgbClr val="000000"/>
                </a:solidFill>
                <a:effectLst/>
              </a:rPr>
              <a:t> A,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 on behalf of the Global CARE (Contraception: Access, Resources, Education) Group. </a:t>
            </a:r>
            <a:r>
              <a:rPr lang="en-GB" sz="1100" b="0" kern="1200" dirty="0">
                <a:solidFill>
                  <a:srgbClr val="000000"/>
                </a:solidFill>
                <a:effectLst/>
              </a:rPr>
              <a:t>Targeting factors for change: Contraceptive counseling and care of adolescent women. </a:t>
            </a:r>
            <a:r>
              <a:rPr lang="en-GB" sz="1100" b="0" i="0" kern="1200" dirty="0">
                <a:solidFill>
                  <a:srgbClr val="000000"/>
                </a:solidFill>
                <a:effectLst/>
              </a:rPr>
              <a:t>Eur J </a:t>
            </a:r>
            <a:r>
              <a:rPr lang="en-GB" sz="1100" b="0" i="0" kern="1200" dirty="0" err="1">
                <a:solidFill>
                  <a:srgbClr val="000000"/>
                </a:solidFill>
                <a:effectLst/>
              </a:rPr>
              <a:t>Contracept</a:t>
            </a:r>
            <a:r>
              <a:rPr lang="en-GB" sz="1100" b="0" i="0" kern="1200" dirty="0">
                <a:solidFill>
                  <a:srgbClr val="000000"/>
                </a:solidFill>
                <a:effectLst/>
              </a:rPr>
              <a:t> </a:t>
            </a:r>
            <a:r>
              <a:rPr lang="en-GB" sz="1100" b="0" i="0" kern="1200" dirty="0" err="1">
                <a:solidFill>
                  <a:srgbClr val="000000"/>
                </a:solidFill>
                <a:effectLst/>
              </a:rPr>
              <a:t>Reprod</a:t>
            </a:r>
            <a:r>
              <a:rPr lang="en-GB" sz="1100" b="0" i="0" kern="1200" dirty="0">
                <a:solidFill>
                  <a:srgbClr val="000000"/>
                </a:solidFill>
                <a:effectLst/>
              </a:rPr>
              <a:t> Health Care 2016;21:6,417-430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6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Adolescents need ACCESS to youth-friendly services – those are tailored to meet the specific needs of young people.</a:t>
            </a:r>
            <a:r>
              <a:rPr lang="en-US" sz="1100" baseline="30000" dirty="0">
                <a:solidFill>
                  <a:srgbClr val="000000"/>
                </a:solidFill>
              </a:rPr>
              <a:t>1</a:t>
            </a:r>
            <a:endParaRPr lang="en-US" sz="11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The World</a:t>
            </a:r>
            <a:r>
              <a:rPr lang="en-US" sz="1100" baseline="0" dirty="0">
                <a:solidFill>
                  <a:srgbClr val="000000"/>
                </a:solidFill>
              </a:rPr>
              <a:t> Health Organization describes such s</a:t>
            </a:r>
            <a:r>
              <a:rPr lang="en-US" sz="1100" dirty="0">
                <a:solidFill>
                  <a:srgbClr val="000000"/>
                </a:solidFill>
              </a:rPr>
              <a:t>ervices as accessible, equitable, acceptable, appropriate, </a:t>
            </a:r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comprehensive, effective and efficient </a:t>
            </a:r>
            <a:r>
              <a:rPr lang="en-US" sz="1100" dirty="0">
                <a:solidFill>
                  <a:srgbClr val="000000"/>
                </a:solidFill>
              </a:rPr>
              <a:t>for young people.</a:t>
            </a:r>
            <a:r>
              <a:rPr lang="en-US" sz="1100" baseline="30000" dirty="0">
                <a:solidFill>
                  <a:srgbClr val="000000"/>
                </a:solidFill>
              </a:rPr>
              <a:t>2</a:t>
            </a:r>
          </a:p>
          <a:p>
            <a:pPr marL="171450" indent="-171450">
              <a:buFont typeface="Arial"/>
              <a:buChar char="•"/>
            </a:pPr>
            <a:r>
              <a:rPr lang="en-US" sz="1100" baseline="0" dirty="0">
                <a:solidFill>
                  <a:srgbClr val="000000"/>
                </a:solidFill>
              </a:rPr>
              <a:t>Practically, this means that they should: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Be sited in convenient locations with accessible opening hours</a:t>
            </a:r>
            <a:r>
              <a:rPr lang="en-GB" sz="1100" baseline="30000" dirty="0">
                <a:solidFill>
                  <a:srgbClr val="000000"/>
                </a:solidFill>
              </a:rPr>
              <a:t>3,4</a:t>
            </a:r>
            <a:endParaRPr lang="en-GB" sz="1100" dirty="0">
              <a:solidFill>
                <a:srgbClr val="000000"/>
              </a:solidFill>
            </a:endParaRP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Offer a drop-in service rather than appointments.</a:t>
            </a:r>
            <a:r>
              <a:rPr lang="en-GB" sz="1100" baseline="30000" dirty="0">
                <a:solidFill>
                  <a:srgbClr val="000000"/>
                </a:solidFill>
              </a:rPr>
              <a:t>3,4</a:t>
            </a:r>
            <a:endParaRPr lang="en-GB" sz="1100" dirty="0">
              <a:solidFill>
                <a:srgbClr val="000000"/>
              </a:solidFill>
            </a:endParaRP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Be staffed by supportive, non-judgmental, positive, qualified and professional counselling staff who treat</a:t>
            </a:r>
            <a:r>
              <a:rPr lang="en-GB" sz="1100" baseline="0" dirty="0">
                <a:solidFill>
                  <a:srgbClr val="000000"/>
                </a:solidFill>
              </a:rPr>
              <a:t> adolescents with respect</a:t>
            </a:r>
            <a:r>
              <a:rPr lang="en-GB" sz="1100" dirty="0">
                <a:solidFill>
                  <a:srgbClr val="000000"/>
                </a:solidFill>
              </a:rPr>
              <a:t>.</a:t>
            </a:r>
            <a:r>
              <a:rPr lang="en-GB" sz="1100" baseline="30000" dirty="0">
                <a:solidFill>
                  <a:srgbClr val="000000"/>
                </a:solidFill>
              </a:rPr>
              <a:t>5</a:t>
            </a:r>
            <a:r>
              <a:rPr lang="en-GB" sz="1100" dirty="0">
                <a:solidFill>
                  <a:srgbClr val="000000"/>
                </a:solidFill>
              </a:rPr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Be comprehensive,</a:t>
            </a:r>
            <a:r>
              <a:rPr lang="en-GB" sz="1100" baseline="0" dirty="0">
                <a:solidFill>
                  <a:srgbClr val="000000"/>
                </a:solidFill>
              </a:rPr>
              <a:t> delivering an essential package of care</a:t>
            </a:r>
          </a:p>
          <a:p>
            <a:pPr marL="628650" lvl="1" indent="-171450">
              <a:buFont typeface="Arial"/>
              <a:buChar char="•"/>
            </a:pPr>
            <a:r>
              <a:rPr lang="en-GB" sz="1100" baseline="0" dirty="0">
                <a:solidFill>
                  <a:srgbClr val="000000"/>
                </a:solidFill>
              </a:rPr>
              <a:t>Be efficient and record information to monitor performance</a:t>
            </a:r>
            <a:endParaRPr lang="en-GB" sz="1100" dirty="0">
              <a:solidFill>
                <a:srgbClr val="000000"/>
              </a:solidFill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ACCESS to youth-friendly services can increase user satisfaction and improve outcomes</a:t>
            </a:r>
            <a:r>
              <a:rPr lang="en-US" sz="1100" baseline="30000" dirty="0">
                <a:solidFill>
                  <a:srgbClr val="000000"/>
                </a:solidFill>
              </a:rPr>
              <a:t>3,6</a:t>
            </a:r>
            <a:endParaRPr lang="en-GB" sz="1100" dirty="0">
              <a:solidFill>
                <a:srgbClr val="000000"/>
              </a:solidFill>
            </a:endParaRPr>
          </a:p>
          <a:p>
            <a:pPr marL="628650" lvl="1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Provision of youth-friendly services can increase the use of contraception</a:t>
            </a:r>
            <a:r>
              <a:rPr lang="en-US" sz="1100" baseline="30000" dirty="0">
                <a:solidFill>
                  <a:srgbClr val="000000"/>
                </a:solidFill>
              </a:rPr>
              <a:t>3,6</a:t>
            </a:r>
            <a:endParaRPr lang="en-US" sz="1100" dirty="0">
              <a:solidFill>
                <a:srgbClr val="000000"/>
              </a:solidFill>
            </a:endParaRPr>
          </a:p>
          <a:p>
            <a:pPr marL="628650" lvl="1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Increase the likelihood of discussion and use of long-acting reversible methods</a:t>
            </a:r>
            <a:r>
              <a:rPr lang="en-US" sz="1100" baseline="30000" dirty="0">
                <a:solidFill>
                  <a:srgbClr val="000000"/>
                </a:solidFill>
              </a:rPr>
              <a:t>3</a:t>
            </a:r>
            <a:endParaRPr lang="en-US" sz="1100" dirty="0">
              <a:solidFill>
                <a:srgbClr val="000000"/>
              </a:solidFill>
            </a:endParaRPr>
          </a:p>
          <a:p>
            <a:endParaRPr lang="en-US" sz="1100" b="1" baseline="0" dirty="0">
              <a:solidFill>
                <a:srgbClr val="000000"/>
              </a:solidFill>
            </a:endParaRPr>
          </a:p>
          <a:p>
            <a:r>
              <a:rPr lang="en-US" sz="1100" b="1" baseline="0" dirty="0">
                <a:solidFill>
                  <a:srgbClr val="000000"/>
                </a:solidFill>
              </a:rPr>
              <a:t>References: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100" kern="1200" dirty="0">
                <a:solidFill>
                  <a:srgbClr val="000000"/>
                </a:solidFill>
                <a:effectLst/>
              </a:rPr>
              <a:t>Bitzer</a:t>
            </a:r>
            <a:r>
              <a:rPr lang="en-GB" sz="1100" kern="1200" baseline="0" dirty="0">
                <a:solidFill>
                  <a:srgbClr val="000000"/>
                </a:solidFill>
                <a:effectLst/>
              </a:rPr>
              <a:t> J, 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Abalos V, Apter D, Martin</a:t>
            </a:r>
            <a:r>
              <a:rPr lang="en-GB" sz="1100" kern="1200" baseline="0" dirty="0">
                <a:solidFill>
                  <a:srgbClr val="000000"/>
                </a:solidFill>
                <a:effectLst/>
              </a:rPr>
              <a:t> R, 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Black</a:t>
            </a:r>
            <a:r>
              <a:rPr lang="en-GB" sz="1100" kern="1200" baseline="0" dirty="0">
                <a:solidFill>
                  <a:srgbClr val="000000"/>
                </a:solidFill>
                <a:effectLst/>
              </a:rPr>
              <a:t> A,</a:t>
            </a:r>
            <a:r>
              <a:rPr lang="en-GB" sz="1100" kern="1200" dirty="0">
                <a:solidFill>
                  <a:srgbClr val="000000"/>
                </a:solidFill>
                <a:effectLst/>
              </a:rPr>
              <a:t> on behalf of the Global CARE (Contraception: Access, Resources, Education) Group. </a:t>
            </a:r>
            <a:r>
              <a:rPr lang="en-GB" sz="1100" b="0" kern="1200" dirty="0">
                <a:solidFill>
                  <a:srgbClr val="000000"/>
                </a:solidFill>
                <a:effectLst/>
              </a:rPr>
              <a:t>Targeting factors for change: Contraceptive counseling and care of adolescent women. Eur J </a:t>
            </a:r>
            <a:r>
              <a:rPr lang="en-GB" sz="1100" b="0" kern="1200" dirty="0" err="1">
                <a:solidFill>
                  <a:srgbClr val="000000"/>
                </a:solidFill>
                <a:effectLst/>
              </a:rPr>
              <a:t>Contracept</a:t>
            </a:r>
            <a:r>
              <a:rPr lang="en-GB" sz="1100" b="0" kern="1200" dirty="0">
                <a:solidFill>
                  <a:srgbClr val="000000"/>
                </a:solidFill>
                <a:effectLst/>
              </a:rPr>
              <a:t> </a:t>
            </a:r>
            <a:r>
              <a:rPr lang="en-GB" sz="1100" b="0" kern="1200" dirty="0" err="1">
                <a:solidFill>
                  <a:srgbClr val="000000"/>
                </a:solidFill>
                <a:effectLst/>
              </a:rPr>
              <a:t>Reprod</a:t>
            </a:r>
            <a:r>
              <a:rPr lang="en-GB" sz="1100" b="0" kern="1200" dirty="0">
                <a:solidFill>
                  <a:srgbClr val="000000"/>
                </a:solidFill>
                <a:effectLst/>
              </a:rPr>
              <a:t> Health Care 2016;21:6,417-430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</a:rPr>
              <a:t>World Health Organization.</a:t>
            </a:r>
            <a:r>
              <a:rPr lang="en-US" sz="1100" kern="1200" baseline="0" dirty="0">
                <a:solidFill>
                  <a:srgbClr val="000000"/>
                </a:solidFill>
                <a:effectLst/>
              </a:rPr>
              <a:t> </a:t>
            </a:r>
            <a:r>
              <a:rPr lang="en-US" sz="1100" kern="1200" dirty="0">
                <a:solidFill>
                  <a:srgbClr val="000000"/>
                </a:solidFill>
                <a:effectLst/>
              </a:rPr>
              <a:t>Adolescent Friendly Health Services – An Agenda for Change. Geneva: WHO; 2002. Available from: http://apps.who.int/iris/bitstream/10665/67923/1/WHO_FCH_CAH_02.14.pdf.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</a:rPr>
              <a:t>Kavanaugh ML, et </a:t>
            </a:r>
            <a:r>
              <a:rPr lang="en-US" sz="1100" u="none" kern="1200" dirty="0">
                <a:solidFill>
                  <a:srgbClr val="000000"/>
                </a:solidFill>
                <a:effectLst/>
              </a:rPr>
              <a:t>al.</a:t>
            </a:r>
            <a:r>
              <a:rPr lang="en-US" sz="1100" u="none" kern="1200" baseline="0" dirty="0">
                <a:solidFill>
                  <a:srgbClr val="000000"/>
                </a:solidFill>
                <a:effectLst/>
              </a:rPr>
              <a:t> </a:t>
            </a:r>
            <a:r>
              <a:rPr lang="en-US" sz="1100" u="none" kern="1200" dirty="0">
                <a:solidFill>
                  <a:srgbClr val="000000"/>
                </a:solidFill>
                <a:effectLst/>
              </a:rPr>
              <a:t>Meeting</a:t>
            </a:r>
            <a:r>
              <a:rPr lang="en-US" sz="1100" kern="1200" dirty="0">
                <a:solidFill>
                  <a:srgbClr val="000000"/>
                </a:solidFill>
                <a:effectLst/>
              </a:rPr>
              <a:t> the contraceptive needs of teens and young adults: youth-friendly and long-acting reversible contraceptive services in U.S. family planning facilities. J Adolesc Health</a:t>
            </a:r>
            <a:r>
              <a:rPr lang="en-US" sz="1100" kern="1200" baseline="0" dirty="0">
                <a:solidFill>
                  <a:srgbClr val="000000"/>
                </a:solidFill>
                <a:effectLst/>
              </a:rPr>
              <a:t> </a:t>
            </a:r>
            <a:r>
              <a:rPr lang="en-US" sz="1100" kern="1200" dirty="0">
                <a:solidFill>
                  <a:srgbClr val="000000"/>
                </a:solidFill>
                <a:effectLst/>
              </a:rPr>
              <a:t>2013;52(3):284–92. </a:t>
            </a:r>
            <a:endParaRPr lang="en-GB" sz="1100" kern="1200" dirty="0">
              <a:solidFill>
                <a:srgbClr val="000000"/>
              </a:solidFill>
              <a:effectLst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</a:rPr>
              <a:t>Apter D. Adolescent Contraception. In: Sultan C, editor. Pediatric and Adolescent Gynecology. Evidence-Based Clinical Practice. 2nd, revised and extended version, Endocr Dev. Basel, Karger, 2012;22:287–301.</a:t>
            </a:r>
            <a:endParaRPr lang="en-GB" sz="1100" kern="1200" dirty="0">
              <a:solidFill>
                <a:srgbClr val="000000"/>
              </a:solidFill>
              <a:effectLst/>
            </a:endParaRPr>
          </a:p>
          <a:p>
            <a:pPr marL="228600" indent="-228600">
              <a:buAutoNum type="arabicPeriod"/>
            </a:pPr>
            <a:r>
              <a:rPr lang="en-US" sz="1100" dirty="0">
                <a:solidFill>
                  <a:srgbClr val="000000"/>
                </a:solidFill>
              </a:rPr>
              <a:t>Advocates for Youth. Available at: http://www.advocatesforyouth.org/publications/publications-a-z/1347--best-practices-for-youth-friendly-clinical-services.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</a:rPr>
              <a:t>Ott MA, Sucato GS and Committee on Adolescence. Technical Report: Contraception for adolescence. Pediatrics 2014;134(4):e1257–1281. </a:t>
            </a:r>
            <a:endParaRPr lang="en-GB" sz="1100" kern="1200" dirty="0">
              <a:solidFill>
                <a:srgbClr val="000000"/>
              </a:solidFill>
              <a:effectLst/>
            </a:endParaRPr>
          </a:p>
          <a:p>
            <a:pPr marL="228600" indent="-228600">
              <a:buAutoNum type="arabicPeriod"/>
            </a:pPr>
            <a:endParaRPr lang="en-US" sz="1200" dirty="0"/>
          </a:p>
          <a:p>
            <a:pPr marL="228600" indent="-228600">
              <a:buAutoNum type="arabicPeriod"/>
            </a:pPr>
            <a:endParaRPr lang="en-US" sz="1200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1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solidFill>
                  <a:srgbClr val="000000"/>
                </a:solidFill>
              </a:rPr>
              <a:t>Speaker notes: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There should be no restrictions that prevent</a:t>
            </a:r>
            <a:r>
              <a:rPr lang="en-GB" sz="1100" baseline="0" dirty="0">
                <a:solidFill>
                  <a:srgbClr val="000000"/>
                </a:solidFill>
              </a:rPr>
              <a:t> adolescents from accessing complete and confidential contraceptive services.</a:t>
            </a:r>
            <a:r>
              <a:rPr lang="en-GB" sz="1100" baseline="30000" dirty="0">
                <a:solidFill>
                  <a:srgbClr val="000000"/>
                </a:solidFill>
              </a:rPr>
              <a:t>1</a:t>
            </a:r>
            <a:endParaRPr lang="en-GB" sz="1100" baseline="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GB" sz="1100" baseline="0" dirty="0">
                <a:solidFill>
                  <a:srgbClr val="000000"/>
                </a:solidFill>
              </a:rPr>
              <a:t>They need </a:t>
            </a:r>
            <a:r>
              <a:rPr lang="en-GB" sz="1100" dirty="0">
                <a:solidFill>
                  <a:srgbClr val="000000"/>
                </a:solidFill>
              </a:rPr>
              <a:t>a protected space where they can talk about their needs,</a:t>
            </a:r>
            <a:r>
              <a:rPr lang="en-GB" sz="1100" baseline="0" dirty="0">
                <a:solidFill>
                  <a:srgbClr val="000000"/>
                </a:solidFill>
              </a:rPr>
              <a:t> their problems and their fears regarding sexuality and other medical issues in a confidential manner.</a:t>
            </a:r>
            <a:r>
              <a:rPr lang="en-GB" sz="1100" baseline="30000" dirty="0">
                <a:solidFill>
                  <a:srgbClr val="000000"/>
                </a:solidFill>
              </a:rPr>
              <a:t>1</a:t>
            </a:r>
            <a:endParaRPr lang="en-GB" sz="11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Adolescents are more willing to disclose sensitive</a:t>
            </a:r>
            <a:r>
              <a:rPr lang="en-US" sz="1100" baseline="0" dirty="0">
                <a:solidFill>
                  <a:srgbClr val="000000"/>
                </a:solidFill>
              </a:rPr>
              <a:t> health information and seek healthcare advice from physicians who assure them of confidentiality.</a:t>
            </a:r>
            <a:r>
              <a:rPr lang="en-US" sz="1100" baseline="30000" dirty="0">
                <a:solidFill>
                  <a:srgbClr val="000000"/>
                </a:solidFill>
              </a:rPr>
              <a:t>2,3</a:t>
            </a:r>
            <a:endParaRPr lang="en-US" sz="1100" baseline="0" dirty="0">
              <a:solidFill>
                <a:srgbClr val="000000"/>
              </a:solidFill>
            </a:endParaRPr>
          </a:p>
          <a:p>
            <a:endParaRPr lang="en-US" sz="1100" baseline="0" dirty="0">
              <a:solidFill>
                <a:srgbClr val="000000"/>
              </a:solidFill>
            </a:endParaRPr>
          </a:p>
          <a:p>
            <a:r>
              <a:rPr lang="en-US" sz="1100" b="1" baseline="0" dirty="0">
                <a:solidFill>
                  <a:srgbClr val="000000"/>
                </a:solidFill>
              </a:rPr>
              <a:t>References: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0000"/>
                </a:solidFill>
              </a:rPr>
              <a:t>1. </a:t>
            </a:r>
            <a:r>
              <a:rPr lang="en-GB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Bitzer</a:t>
            </a:r>
            <a:r>
              <a:rPr lang="en-GB" sz="11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J, </a:t>
            </a:r>
            <a:r>
              <a:rPr lang="en-GB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Abalos V, Apter D, Martin</a:t>
            </a:r>
            <a:r>
              <a:rPr lang="en-GB" sz="11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R, </a:t>
            </a:r>
            <a:r>
              <a:rPr lang="en-GB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Black</a:t>
            </a:r>
            <a:r>
              <a:rPr lang="en-GB" sz="11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A,</a:t>
            </a:r>
            <a:r>
              <a:rPr lang="en-GB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on behalf of the Global CARE (Contraception: Access, Resources, Education) Group. </a:t>
            </a:r>
            <a:r>
              <a:rPr lang="en-GB" sz="1100" b="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Targeting factors for change: Contraceptive counseling and care of adolescent women. Eur J </a:t>
            </a:r>
            <a:r>
              <a:rPr lang="en-GB" sz="1100" b="0" kern="1200" dirty="0" err="1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Contracept</a:t>
            </a:r>
            <a:r>
              <a:rPr lang="en-GB" sz="1100" b="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b="0" kern="1200" dirty="0" err="1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Reprod</a:t>
            </a:r>
            <a:r>
              <a:rPr lang="en-GB" sz="1100" b="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Health Care 2016;21:6,417-430</a:t>
            </a:r>
            <a:endParaRPr lang="en-GB" sz="1100" b="0" i="1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en-GB" sz="1100" b="0" i="1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Rome ES. </a:t>
            </a:r>
            <a:r>
              <a:rPr lang="en-US" sz="1100" b="0" i="0" u="none" strike="noStrike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Sexual and reproductive health care: what do  teenagers want? In: Apter D (Ed),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Reproductive choices in adolescents. Gynaecol Forum 2013;18(3):4-7.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en-US" sz="11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Reddy DM, Fleming R, Swain C. Effect of mandatory parental notification on adolescent girls’ use of sexual health care services. JAMA 2002;288(6):710–4.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A193-BEEE-8143-B1D3-92094D1F663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D4499"/>
              </a:gs>
              <a:gs pos="100000">
                <a:srgbClr val="5868AF">
                  <a:alpha val="39000"/>
                </a:srgb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2612"/>
            <a:ext cx="7772400" cy="1470025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rgbClr val="FFFFFF"/>
                </a:solidFill>
                <a:latin typeface="Gill Sans SemiBold"/>
                <a:cs typeface="Gill Sans Semi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2637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FFFFFF"/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517" y="6401944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CEF923-8B1B-C34B-875D-5C92196455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are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" y="190499"/>
            <a:ext cx="2312021" cy="10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0B05-BBD5-1A40-B723-27F540AB22FB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F923-8B1B-C34B-875D-5C9219645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4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0B05-BBD5-1A40-B723-27F540AB22FB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F923-8B1B-C34B-875D-5C9219645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8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D4499"/>
              </a:gs>
              <a:gs pos="100000">
                <a:srgbClr val="5868AF">
                  <a:alpha val="39000"/>
                </a:srgb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52853"/>
            <a:ext cx="7555992" cy="761999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1676"/>
            <a:ext cx="4638675" cy="38834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0B05-BBD5-1A40-B723-27F540AB22FB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392" y="638492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CEF923-8B1B-C34B-875D-5C92196455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are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" y="190499"/>
            <a:ext cx="2312021" cy="10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68400"/>
          </a:xfrm>
          <a:prstGeom prst="rect">
            <a:avLst/>
          </a:prstGeom>
          <a:gradFill flip="none" rotWithShape="1">
            <a:gsLst>
              <a:gs pos="0">
                <a:srgbClr val="1D4499"/>
              </a:gs>
              <a:gs pos="65000">
                <a:srgbClr val="5868A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lide3 cutawa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1" b="71041"/>
          <a:stretch/>
        </p:blipFill>
        <p:spPr>
          <a:xfrm>
            <a:off x="0" y="1"/>
            <a:ext cx="1397000" cy="1505750"/>
          </a:xfrm>
          <a:prstGeom prst="rect">
            <a:avLst/>
          </a:prstGeom>
        </p:spPr>
      </p:pic>
      <p:pic>
        <p:nvPicPr>
          <p:cNvPr id="4" name="Picture 3" descr="flow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3" y="94578"/>
            <a:ext cx="721954" cy="816787"/>
          </a:xfrm>
          <a:prstGeom prst="rect">
            <a:avLst/>
          </a:prstGeom>
        </p:spPr>
      </p:pic>
      <p:pic>
        <p:nvPicPr>
          <p:cNvPr id="13" name="Picture 12" descr="flower.png"/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2" b="23273"/>
          <a:stretch/>
        </p:blipFill>
        <p:spPr>
          <a:xfrm>
            <a:off x="4820983" y="2587222"/>
            <a:ext cx="4323017" cy="4270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3338"/>
            <a:ext cx="72009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3"/>
              </a:buBlip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517" y="6401944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0CEF923-8B1B-C34B-875D-5C9219645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0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D4499"/>
              </a:gs>
              <a:gs pos="100000">
                <a:srgbClr val="5868AF">
                  <a:alpha val="39000"/>
                </a:srgb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52853"/>
            <a:ext cx="7555992" cy="761999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1676"/>
            <a:ext cx="4638675" cy="38834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0B05-BBD5-1A40-B723-27F540AB22FB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392" y="638492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CEF923-8B1B-C34B-875D-5C92196455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are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" y="190499"/>
            <a:ext cx="2312021" cy="10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3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0B05-BBD5-1A40-B723-27F540AB22FB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F923-8B1B-C34B-875D-5C9219645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1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0B05-BBD5-1A40-B723-27F540AB22FB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F923-8B1B-C34B-875D-5C9219645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5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0B05-BBD5-1A40-B723-27F540AB22FB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F923-8B1B-C34B-875D-5C9219645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1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0B05-BBD5-1A40-B723-27F540AB22FB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F923-8B1B-C34B-875D-5C9219645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9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0B05-BBD5-1A40-B723-27F540AB22FB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F923-8B1B-C34B-875D-5C9219645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8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0B05-BBD5-1A40-B723-27F540AB22FB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F923-8B1B-C34B-875D-5C92196455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7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68400"/>
          </a:xfrm>
          <a:prstGeom prst="rect">
            <a:avLst/>
          </a:prstGeom>
          <a:gradFill flip="none" rotWithShape="1">
            <a:gsLst>
              <a:gs pos="0">
                <a:srgbClr val="1D4499"/>
              </a:gs>
              <a:gs pos="65000">
                <a:srgbClr val="5868AF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900" y="26988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F0B05-BBD5-1A40-B723-27F540AB22FB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EF923-8B1B-C34B-875D-5C92196455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lide3 cutaway.pn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1" b="71041"/>
          <a:stretch/>
        </p:blipFill>
        <p:spPr>
          <a:xfrm>
            <a:off x="0" y="1"/>
            <a:ext cx="1397000" cy="1505750"/>
          </a:xfrm>
          <a:prstGeom prst="rect">
            <a:avLst/>
          </a:prstGeom>
        </p:spPr>
      </p:pic>
      <p:pic>
        <p:nvPicPr>
          <p:cNvPr id="9" name="Picture 8" descr="flow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3" y="94578"/>
            <a:ext cx="721954" cy="816787"/>
          </a:xfrm>
          <a:prstGeom prst="rect">
            <a:avLst/>
          </a:prstGeom>
        </p:spPr>
      </p:pic>
      <p:pic>
        <p:nvPicPr>
          <p:cNvPr id="10" name="Picture 9" descr="flower.png"/>
          <p:cNvPicPr>
            <a:picLocks noChangeAspect="1"/>
          </p:cNvPicPr>
          <p:nvPr userDrawn="1"/>
        </p:nvPicPr>
        <p:blipFill rotWithShape="1">
          <a:blip r:embed="rId1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2" b="23273"/>
          <a:stretch/>
        </p:blipFill>
        <p:spPr>
          <a:xfrm>
            <a:off x="4820983" y="2587222"/>
            <a:ext cx="4323017" cy="42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1" r:id="rId12"/>
  </p:sldLayoutIdLst>
  <p:txStyles>
    <p:titleStyle>
      <a:lvl1pPr marL="0" algn="l" defTabSz="457200" rtl="0" eaLnBrk="1" latinLnBrk="0" hangingPunct="1">
        <a:spcBef>
          <a:spcPct val="0"/>
        </a:spcBef>
        <a:buNone/>
        <a:defRPr lang="en-US" sz="3200" kern="1200" dirty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lang="en-GB" sz="28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lang="en-GB" sz="28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lang="en-GB" sz="28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lang="en-GB" sz="28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lang="en-US" sz="2800" kern="120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your-life.com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7701924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6724"/>
            <a:ext cx="7772400" cy="147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/>
              <a:t>Counselling of adolescent women on contraceptive methods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5637"/>
            <a:ext cx="6045200" cy="1752600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</a:rPr>
              <a:t>Educational Slide Kit</a:t>
            </a:r>
          </a:p>
          <a:p>
            <a:pPr algn="l"/>
            <a:r>
              <a:rPr lang="en-GB" sz="2000" b="1" dirty="0">
                <a:solidFill>
                  <a:schemeClr val="bg1"/>
                </a:solidFill>
              </a:rPr>
              <a:t>Module 2: </a:t>
            </a:r>
            <a:r>
              <a:rPr lang="en-GB" sz="2000" dirty="0"/>
              <a:t>Overcoming the barriers to effective counselling of adolescents about contraception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77694" y="6460169"/>
            <a:ext cx="1982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G.MKT.WH.FC.07.2016.0862</a:t>
            </a:r>
          </a:p>
        </p:txBody>
      </p:sp>
    </p:spTree>
    <p:extLst>
      <p:ext uri="{BB962C8B-B14F-4D97-AF65-F5344CB8AC3E}">
        <p14:creationId xmlns:p14="http://schemas.microsoft.com/office/powerpoint/2010/main" val="81005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3338"/>
            <a:ext cx="7404100" cy="1143000"/>
          </a:xfrm>
        </p:spPr>
        <p:txBody>
          <a:bodyPr>
            <a:noAutofit/>
          </a:bodyPr>
          <a:lstStyle/>
          <a:p>
            <a:r>
              <a:rPr lang="en-GB" sz="2400" dirty="0"/>
              <a:t>CONFIDENTIALITY needs to be provided in an atmosphere of trust, respect, privacy without judgement or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67" y="1453709"/>
            <a:ext cx="5506375" cy="301071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Clinic staff:</a:t>
            </a:r>
            <a:r>
              <a:rPr lang="en-GB" baseline="30000" dirty="0"/>
              <a:t>1</a:t>
            </a:r>
            <a:endParaRPr lang="en-GB" dirty="0"/>
          </a:p>
          <a:p>
            <a:pPr lvl="1"/>
            <a:r>
              <a:rPr lang="en-GB" dirty="0"/>
              <a:t>Good understanding of national laws governing confidentiality</a:t>
            </a:r>
          </a:p>
          <a:p>
            <a:pPr lvl="1"/>
            <a:r>
              <a:rPr lang="en-GB" dirty="0"/>
              <a:t>Trained in safeguarding confidentiality</a:t>
            </a:r>
          </a:p>
          <a:p>
            <a:pPr lvl="1"/>
            <a:r>
              <a:rPr lang="en-GB" dirty="0"/>
              <a:t>Refer adolescents to a pharmacy that will respect confidentiality</a:t>
            </a:r>
          </a:p>
          <a:p>
            <a:pPr lvl="1"/>
            <a:r>
              <a:rPr lang="en-GB" dirty="0"/>
              <a:t>Be aware of adolescents who require additional assurances of confidentiality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6571" y="6257835"/>
            <a:ext cx="8418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1. Advocates for Youth. Available at: http://www.advocatesforyouth.org/publications/publications-a-z/1347--best-practices-for-youth-friendly-clinical-services; 2. </a:t>
            </a:r>
            <a:r>
              <a:rPr lang="en-GB" sz="1200" dirty="0"/>
              <a:t>Committee on Adolescent Health Care. </a:t>
            </a:r>
            <a:r>
              <a:rPr lang="en-GB" sz="1200" dirty="0" err="1"/>
              <a:t>Obstet</a:t>
            </a:r>
            <a:r>
              <a:rPr lang="en-GB" sz="1200" dirty="0"/>
              <a:t> Gynecol. 2017 May;129(5):e142-e149.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6768" y="4488025"/>
            <a:ext cx="8518089" cy="1893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lang="en-GB"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lang="en-GB"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lang="en-GB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lang="en-GB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lang="en-US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Where possible, c</a:t>
            </a:r>
            <a:r>
              <a:rPr lang="en-GB" sz="2600" dirty="0">
                <a:solidFill>
                  <a:srgbClr val="7F7F7F"/>
                </a:solidFill>
              </a:rPr>
              <a:t>linics should:</a:t>
            </a:r>
          </a:p>
          <a:p>
            <a:pPr lvl="1"/>
            <a:r>
              <a:rPr lang="en-GB" sz="2200" dirty="0">
                <a:solidFill>
                  <a:srgbClr val="7F7F7F"/>
                </a:solidFill>
              </a:rPr>
              <a:t>Be willing to treat unaccompanied minors</a:t>
            </a:r>
            <a:r>
              <a:rPr lang="en-GB" sz="2200" baseline="30000" dirty="0">
                <a:solidFill>
                  <a:srgbClr val="7F7F7F"/>
                </a:solidFill>
              </a:rPr>
              <a:t>1</a:t>
            </a:r>
          </a:p>
          <a:p>
            <a:pPr lvl="1"/>
            <a:r>
              <a:rPr lang="en-GB" sz="2200" dirty="0">
                <a:solidFill>
                  <a:srgbClr val="7F7F7F"/>
                </a:solidFill>
              </a:rPr>
              <a:t>Offer some  counselling time </a:t>
            </a:r>
            <a:r>
              <a:rPr lang="en-GB" sz="2200" dirty="0"/>
              <a:t>alone with an adolescent when attending with a parent</a:t>
            </a:r>
            <a:r>
              <a:rPr lang="en-GB" sz="2200" baseline="30000" dirty="0"/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83" y="1667335"/>
            <a:ext cx="2909774" cy="23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0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3338"/>
            <a:ext cx="7556500" cy="1143000"/>
          </a:xfrm>
        </p:spPr>
        <p:txBody>
          <a:bodyPr>
            <a:noAutofit/>
          </a:bodyPr>
          <a:lstStyle/>
          <a:p>
            <a:r>
              <a:rPr lang="en-GB" sz="2400" dirty="0"/>
              <a:t>CONFIDENTIALITY is key to the continuing participation of adolescents in sexual healthcare services</a:t>
            </a:r>
            <a:r>
              <a:rPr lang="en-GB" sz="2400" baseline="30000" dirty="0"/>
              <a:t>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819" y="1523886"/>
            <a:ext cx="3203888" cy="4614977"/>
          </a:xfrm>
        </p:spPr>
        <p:txBody>
          <a:bodyPr>
            <a:normAutofit/>
          </a:bodyPr>
          <a:lstStyle/>
          <a:p>
            <a:r>
              <a:rPr lang="en-US" dirty="0"/>
              <a:t>In a US state-wide survey, almost half of adolescent girls would stop using all services if parents had to be notified that they were seeking prescribed contraception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400" y="632710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/>
              <a:t>1. Reddy DM, et al. JAMA 2002;288(6):710–4.</a:t>
            </a:r>
            <a:endParaRPr lang="en-GB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3664" y="2740207"/>
            <a:ext cx="5337408" cy="3263967"/>
            <a:chOff x="746515" y="2313102"/>
            <a:chExt cx="5337408" cy="3263967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509689" y="2425366"/>
              <a:ext cx="0" cy="2254746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424488" y="4261632"/>
              <a:ext cx="85201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424488" y="3900124"/>
              <a:ext cx="85201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424488" y="3524702"/>
              <a:ext cx="85201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424488" y="3156360"/>
              <a:ext cx="85201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424488" y="2782231"/>
              <a:ext cx="85201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424488" y="2425366"/>
              <a:ext cx="85201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3001935" y="4665565"/>
              <a:ext cx="85201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4512254" y="4665566"/>
              <a:ext cx="85201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6004348" y="4665566"/>
              <a:ext cx="85201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910982" y="2858204"/>
              <a:ext cx="702381" cy="1764760"/>
            </a:xfrm>
            <a:prstGeom prst="rect">
              <a:avLst/>
            </a:prstGeom>
            <a:ln>
              <a:noFill/>
            </a:ln>
            <a:effectLst>
              <a:outerShdw blurRad="40005" dist="22987" dir="5400000" algn="tl" rotWithShape="0">
                <a:prstClr val="black">
                  <a:alpha val="35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526" y="2313102"/>
              <a:ext cx="418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en-US" dirty="0"/>
                <a:t>60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526" y="2684783"/>
              <a:ext cx="418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en-US" dirty="0"/>
                <a:t>50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2526" y="3077962"/>
              <a:ext cx="418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en-US" dirty="0"/>
                <a:t>40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2526" y="3440852"/>
              <a:ext cx="418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en-US" dirty="0"/>
                <a:t>30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2526" y="3821726"/>
              <a:ext cx="418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en-US" dirty="0"/>
                <a:t>20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2526" y="4177782"/>
              <a:ext cx="418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en-US" dirty="0"/>
                <a:t>10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79520" y="4541157"/>
              <a:ext cx="3016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en-US" dirty="0"/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466751" y="3223224"/>
              <a:ext cx="877564" cy="318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/>
                <a:t>Girls (%)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20479" y="4638778"/>
              <a:ext cx="1510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Discontinue use of all services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44535" y="4622962"/>
              <a:ext cx="1510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Change their use of services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54855" y="4622962"/>
              <a:ext cx="1529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Delay/discontinue testing or treatment for HIV/other STDs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1407551" y="4622962"/>
              <a:ext cx="4647863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483880" y="4154348"/>
              <a:ext cx="702381" cy="468616"/>
            </a:xfrm>
            <a:prstGeom prst="rect">
              <a:avLst/>
            </a:prstGeom>
            <a:ln>
              <a:noFill/>
            </a:ln>
            <a:effectLst>
              <a:outerShdw blurRad="40005" dist="22987" dir="5400000" algn="tl" rotWithShape="0">
                <a:prstClr val="black">
                  <a:alpha val="35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16321" y="4215453"/>
              <a:ext cx="702381" cy="407509"/>
            </a:xfrm>
            <a:prstGeom prst="rect">
              <a:avLst/>
            </a:prstGeom>
            <a:ln>
              <a:noFill/>
            </a:ln>
            <a:effectLst>
              <a:outerShdw blurRad="40005" dist="22987" dir="5400000" algn="tl" rotWithShape="0">
                <a:prstClr val="black">
                  <a:alpha val="35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358103" y="1967578"/>
            <a:ext cx="49858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Effect of mandatory parental notification on adolescent girls' use of sexual health care services by age (n = 814) (adapted from Reddy et al [2002]</a:t>
            </a:r>
            <a:r>
              <a:rPr lang="en-US" sz="1400" baseline="30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</a:t>
            </a:r>
            <a:endParaRPr lang="en-GB" sz="1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2395" y="2757829"/>
            <a:ext cx="725508" cy="3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47%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51029" y="3951807"/>
            <a:ext cx="725508" cy="3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73779"/>
                </a:solidFill>
              </a:rPr>
              <a:t>12%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83470" y="3951807"/>
            <a:ext cx="725508" cy="3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73779"/>
                </a:solidFill>
              </a:rPr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197639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14766"/>
            <a:ext cx="7200900" cy="1143000"/>
          </a:xfrm>
        </p:spPr>
        <p:txBody>
          <a:bodyPr>
            <a:noAutofit/>
          </a:bodyPr>
          <a:lstStyle/>
          <a:p>
            <a:pPr algn="l"/>
            <a:r>
              <a:rPr lang="en-GB" sz="2800" dirty="0"/>
              <a:t>Adolescents need holistic EDUCATION</a:t>
            </a:r>
            <a:r>
              <a:rPr lang="en-GB" sz="2800" baseline="30000" dirty="0"/>
              <a:t>1</a:t>
            </a:r>
            <a:endParaRPr lang="en-GB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306" y="1600200"/>
            <a:ext cx="57312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GB" sz="2800" dirty="0"/>
              <a:t>Education needs to go beyond sexual reproduction and include:</a:t>
            </a:r>
            <a:r>
              <a:rPr lang="en-GB" sz="2800" baseline="30000" dirty="0"/>
              <a:t>1,2</a:t>
            </a:r>
            <a:r>
              <a:rPr lang="en-GB" sz="2800" dirty="0"/>
              <a:t> </a:t>
            </a:r>
          </a:p>
          <a:p>
            <a:pPr marL="742950" lvl="2" indent="-342900"/>
            <a:r>
              <a:rPr lang="en-GB" sz="2400" dirty="0"/>
              <a:t>Basic anatomy and reproductive physiology</a:t>
            </a:r>
          </a:p>
          <a:p>
            <a:pPr marL="742950" lvl="2" indent="-342900"/>
            <a:r>
              <a:rPr lang="en-GB" sz="2400" dirty="0"/>
              <a:t>Menstrual cycle physiology </a:t>
            </a:r>
          </a:p>
          <a:p>
            <a:pPr marL="742950" lvl="2" indent="-342900"/>
            <a:r>
              <a:rPr lang="en-GB" sz="2400" dirty="0"/>
              <a:t>Broader aspects of sexuality </a:t>
            </a:r>
          </a:p>
          <a:p>
            <a:pPr marL="742950" lvl="2" indent="-342900"/>
            <a:r>
              <a:rPr lang="en-GB" sz="2400" dirty="0"/>
              <a:t>Sexual response</a:t>
            </a:r>
          </a:p>
          <a:p>
            <a:pPr marL="742950" lvl="2" indent="-342900"/>
            <a:r>
              <a:rPr lang="en-GB" sz="2400" dirty="0"/>
              <a:t>Physiology of pregnancy</a:t>
            </a:r>
          </a:p>
          <a:p>
            <a:pPr marL="742950" lvl="2" indent="-342900"/>
            <a:r>
              <a:rPr lang="en-GB" sz="2400" dirty="0"/>
              <a:t>Effective contraception</a:t>
            </a:r>
          </a:p>
          <a:p>
            <a:pPr marL="742950" lvl="2" indent="-342900"/>
            <a:r>
              <a:rPr lang="en-GB" sz="2400" dirty="0"/>
              <a:t>Prevention of STIs</a:t>
            </a:r>
          </a:p>
          <a:p>
            <a:pPr marL="342900" lvl="1" indent="-342900"/>
            <a:endParaRPr lang="en-GB" sz="2000" dirty="0"/>
          </a:p>
          <a:p>
            <a:pPr marL="0" lvl="1" indent="0">
              <a:buNone/>
            </a:pPr>
            <a:endParaRPr lang="en-GB" sz="2100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3306" y="6244584"/>
            <a:ext cx="5731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200" dirty="0">
                <a:solidFill>
                  <a:srgbClr val="333333"/>
                </a:solidFill>
              </a:rPr>
              <a:t>1. Bitzer J, et al. Eur J </a:t>
            </a:r>
            <a:r>
              <a:rPr lang="en-GB" sz="1200" dirty="0" err="1">
                <a:solidFill>
                  <a:srgbClr val="333333"/>
                </a:solidFill>
              </a:rPr>
              <a:t>Contracept</a:t>
            </a:r>
            <a:r>
              <a:rPr lang="en-GB" sz="1200" dirty="0">
                <a:solidFill>
                  <a:srgbClr val="333333"/>
                </a:solidFill>
              </a:rPr>
              <a:t> </a:t>
            </a:r>
            <a:r>
              <a:rPr lang="en-GB" sz="1200" dirty="0" err="1">
                <a:solidFill>
                  <a:srgbClr val="333333"/>
                </a:solidFill>
              </a:rPr>
              <a:t>Reprod</a:t>
            </a:r>
            <a:r>
              <a:rPr lang="en-GB" sz="1200" dirty="0">
                <a:solidFill>
                  <a:srgbClr val="333333"/>
                </a:solidFill>
              </a:rPr>
              <a:t> Health Care 2016;21:6,417-430</a:t>
            </a:r>
            <a:r>
              <a:rPr lang="en-GB" sz="1200" i="1" dirty="0">
                <a:solidFill>
                  <a:srgbClr val="333333"/>
                </a:solidFill>
              </a:rPr>
              <a:t>; </a:t>
            </a:r>
            <a:r>
              <a:rPr lang="en-GB" sz="1200" dirty="0">
                <a:solidFill>
                  <a:srgbClr val="333333"/>
                </a:solidFill>
              </a:rPr>
              <a:t>2.</a:t>
            </a:r>
            <a:r>
              <a:rPr lang="en-GB" sz="1200" i="1" dirty="0">
                <a:solidFill>
                  <a:srgbClr val="333333"/>
                </a:solidFill>
              </a:rPr>
              <a:t> </a:t>
            </a:r>
            <a:r>
              <a:rPr lang="en-US" sz="1200" dirty="0"/>
              <a:t>WHO Regional  Office for Europe and BZgA. Standards for Sexuality Education in Europe. 2010.</a:t>
            </a:r>
            <a:endParaRPr lang="en-GB" sz="1200" dirty="0"/>
          </a:p>
        </p:txBody>
      </p:sp>
      <p:pic>
        <p:nvPicPr>
          <p:cNvPr id="7" name="Picture 6" descr="Data:Video Team:CLIENTS:Clark Health:CARE Video:07_Storyboard:Exports 2015-06-08:CARE storyboard p1 v1.0 2015-06-03-20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602" y="3116533"/>
            <a:ext cx="4025568" cy="2450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30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EDUCATION increases use of contraception and reduces sexual health risk</a:t>
            </a:r>
            <a:r>
              <a:rPr lang="en-US" baseline="30000" dirty="0"/>
              <a:t>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058984"/>
              </p:ext>
            </p:extLst>
          </p:nvPr>
        </p:nvGraphicFramePr>
        <p:xfrm>
          <a:off x="257629" y="1798087"/>
          <a:ext cx="4259941" cy="378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25601"/>
              </p:ext>
            </p:extLst>
          </p:nvPr>
        </p:nvGraphicFramePr>
        <p:xfrm>
          <a:off x="4517570" y="1813802"/>
          <a:ext cx="4488581" cy="378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239482" y="1331333"/>
            <a:ext cx="2872017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33333"/>
                </a:solidFill>
              </a:rPr>
              <a:t>Impact of global sexuality education programmes on use of contraception (15 studies)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9857" y="3537810"/>
            <a:ext cx="107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40%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483" y="6322312"/>
            <a:ext cx="8429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</a:rPr>
              <a:t>1. Kirby D. United Nations expert group meeting on adolescents, youth and development, July 2011. </a:t>
            </a:r>
          </a:p>
          <a:p>
            <a:endParaRPr lang="en-GB" sz="1200" dirty="0">
              <a:solidFill>
                <a:srgbClr val="33333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6755" y="1331333"/>
            <a:ext cx="290216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33333"/>
                </a:solidFill>
              </a:rPr>
              <a:t>Impact of global sexuality education programmes on risk-taking behaviour* (30 studies)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4555" y="5312996"/>
            <a:ext cx="3908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</a:rPr>
              <a:t>* frequency of sexual intercourse without condoms or the number of sexual partners with whom condoms were not always used.  </a:t>
            </a:r>
            <a:endParaRPr lang="en-GB" sz="1600" dirty="0">
              <a:solidFill>
                <a:srgbClr val="3333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428" y="4267541"/>
            <a:ext cx="107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53%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0685" y="2904090"/>
            <a:ext cx="107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7%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0768" y="4036708"/>
            <a:ext cx="107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43%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3394" y="2886858"/>
            <a:ext cx="77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3%</a:t>
            </a:r>
          </a:p>
        </p:txBody>
      </p:sp>
      <p:sp>
        <p:nvSpPr>
          <p:cNvPr id="3" name="Oval 2"/>
          <p:cNvSpPr/>
          <p:nvPr/>
        </p:nvSpPr>
        <p:spPr>
          <a:xfrm>
            <a:off x="1759857" y="3336073"/>
            <a:ext cx="1212820" cy="870200"/>
          </a:xfrm>
          <a:prstGeom prst="ellipse">
            <a:avLst/>
          </a:prstGeom>
          <a:noFill/>
          <a:ln w="25400">
            <a:solidFill>
              <a:srgbClr val="AF4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9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3338"/>
            <a:ext cx="7454900" cy="1143000"/>
          </a:xfrm>
        </p:spPr>
        <p:txBody>
          <a:bodyPr>
            <a:noAutofit/>
          </a:bodyPr>
          <a:lstStyle/>
          <a:p>
            <a:r>
              <a:rPr lang="en-US" sz="2800" dirty="0"/>
              <a:t>Adolescent</a:t>
            </a:r>
            <a:r>
              <a:rPr lang="en-US" sz="2800" b="1" dirty="0"/>
              <a:t> </a:t>
            </a:r>
            <a:r>
              <a:rPr lang="en-US" sz="2800" dirty="0"/>
              <a:t>women need accurate information about all contraceptive methods</a:t>
            </a:r>
            <a:r>
              <a:rPr lang="en-US" sz="2800" baseline="30000" dirty="0"/>
              <a:t>1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35100"/>
            <a:ext cx="4713514" cy="452596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GB" sz="2800" dirty="0"/>
              <a:t>Information on efficacy, appropriate use, limitations, risks, side effects, mechanism of action and non-contraceptive benefits of methods</a:t>
            </a:r>
          </a:p>
          <a:p>
            <a:pPr marL="342900" lvl="1" indent="-342900"/>
            <a:r>
              <a:rPr lang="en-GB" sz="2800" dirty="0"/>
              <a:t>Information to pro-actively address common misconceptions, e.g. about the need for a ‘pill-break’</a:t>
            </a:r>
          </a:p>
          <a:p>
            <a:endParaRPr lang="en-US" dirty="0"/>
          </a:p>
        </p:txBody>
      </p:sp>
      <p:pic>
        <p:nvPicPr>
          <p:cNvPr id="5" name="Picture 4" descr="Data:Video Team:CLIENTS:Clark Health:CARE Video:07_Storyboard:Archive:Exports 2015-06-16:CARE storyboard v1.0 2015-06-03-07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571" y="2635233"/>
            <a:ext cx="3366815" cy="24275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08428" y="6446874"/>
            <a:ext cx="86323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1. Kirby D. United Nations expert group meeting on Adolescents, youth and development, July 2011. </a:t>
            </a:r>
          </a:p>
        </p:txBody>
      </p:sp>
    </p:spTree>
    <p:extLst>
      <p:ext uri="{BB962C8B-B14F-4D97-AF65-F5344CB8AC3E}">
        <p14:creationId xmlns:p14="http://schemas.microsoft.com/office/powerpoint/2010/main" val="239726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Healthcare providers continue to be the most trusted source of sexual health information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</p:txBody>
      </p: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12877800" y="11174413"/>
            <a:ext cx="12268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84" charset="0"/>
              <a:buChar char="•"/>
            </a:pPr>
            <a:r>
              <a:rPr lang="en-US" sz="2000" dirty="0"/>
              <a:t>  Health Professionals includes physicians, nurses, walk-in and sexual health clinics.  Media includes Internet, television, and magazines.  Family and friends includes parents, siblings, other family, and friends.</a:t>
            </a: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13030200" y="11326813"/>
            <a:ext cx="12268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84" charset="0"/>
              <a:buChar char="•"/>
            </a:pPr>
            <a:r>
              <a:rPr lang="en-US" sz="2000" dirty="0"/>
              <a:t>  Health Professionals includes physicians, nurses, walk-in and sexual health clinics.  Media includes Internet, television, and magazines.  Family and friends includes parents, siblings, other family, and friends.</a:t>
            </a:r>
          </a:p>
        </p:txBody>
      </p:sp>
      <p:sp>
        <p:nvSpPr>
          <p:cNvPr id="8" name="TextBox 44"/>
          <p:cNvSpPr txBox="1">
            <a:spLocks noChangeArrowheads="1"/>
          </p:cNvSpPr>
          <p:nvPr/>
        </p:nvSpPr>
        <p:spPr bwMode="auto">
          <a:xfrm>
            <a:off x="13182600" y="11479213"/>
            <a:ext cx="12268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84" charset="0"/>
              <a:buChar char="•"/>
            </a:pPr>
            <a:r>
              <a:rPr lang="en-US" sz="2000" dirty="0"/>
              <a:t>  Health Professionals includes physicians, nurses, walk-in and sexual health clinics.  Media includes Internet, television, and magazines.  Family and friends includes parents, siblings, other family, and friends.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171" y="63821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1. Black AY, et al. </a:t>
            </a:r>
            <a:r>
              <a:rPr lang="de-DE" sz="1200" dirty="0"/>
              <a:t>Poster presented at SOGC, 2013.</a:t>
            </a:r>
          </a:p>
          <a:p>
            <a:pPr lvl="0">
              <a:defRPr/>
            </a:pPr>
            <a:endParaRPr lang="en-GB" sz="1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2047" y="5518029"/>
            <a:ext cx="8229600" cy="864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474747"/>
                </a:solidFill>
              </a:rPr>
              <a:t>* ‘Family and friends’ included parents, siblings, other family, and friends.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474747"/>
                </a:solidFill>
              </a:rPr>
              <a:t>   ‘Media’ included internet, television, and magazines. 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474747"/>
                </a:solidFill>
              </a:rPr>
              <a:t>   ‘Health Professionals’ included physicians, nurses, walk-in and sexual health clinics.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75647" y="2583516"/>
            <a:ext cx="8511241" cy="2917337"/>
            <a:chOff x="3155235" y="4152279"/>
            <a:chExt cx="8817608" cy="193619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855634" y="4185519"/>
              <a:ext cx="0" cy="1434989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36640" y="4152279"/>
              <a:ext cx="0" cy="1434989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217597" y="4185519"/>
              <a:ext cx="0" cy="1434989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05888" y="4185519"/>
              <a:ext cx="0" cy="1434989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04110" y="4185519"/>
              <a:ext cx="0" cy="1434989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959776" y="4185519"/>
              <a:ext cx="0" cy="1434989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702191" y="4185519"/>
              <a:ext cx="0" cy="1434989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65097" y="4185519"/>
              <a:ext cx="0" cy="1434989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650183" y="4185519"/>
              <a:ext cx="0" cy="1434989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310994" y="4185519"/>
              <a:ext cx="0" cy="1434989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1018335" y="4185519"/>
              <a:ext cx="0" cy="1434989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770433" y="5225340"/>
              <a:ext cx="85201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770433" y="4880160"/>
              <a:ext cx="85201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770433" y="4534938"/>
              <a:ext cx="85201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770433" y="4185525"/>
              <a:ext cx="85201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175486" y="4274147"/>
              <a:ext cx="1651639" cy="218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en-US" sz="1400" dirty="0"/>
                <a:t>School and teachers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04265" y="4630807"/>
              <a:ext cx="1522860" cy="218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en-US" sz="1400" dirty="0"/>
                <a:t>Family and friends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78102" y="4986612"/>
              <a:ext cx="649023" cy="218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en-US" sz="1400" dirty="0"/>
                <a:t>Media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55235" y="5306778"/>
              <a:ext cx="1671890" cy="218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50000"/>
                </a:lnSpc>
              </a:pPr>
              <a:r>
                <a:rPr lang="en-US" sz="1400" dirty="0"/>
                <a:t>Health professionals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4753498" y="5573968"/>
              <a:ext cx="6948693" cy="0"/>
            </a:xfrm>
            <a:prstGeom prst="line">
              <a:avLst/>
            </a:prstGeom>
            <a:ln w="19050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706151" y="5675359"/>
              <a:ext cx="3016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dirty="0"/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33110" y="5675359"/>
              <a:ext cx="418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dirty="0"/>
                <a:t>10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10081" y="5675359"/>
              <a:ext cx="418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dirty="0"/>
                <a:t>20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98372" y="5675359"/>
              <a:ext cx="418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dirty="0"/>
                <a:t>30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97611" y="5675359"/>
              <a:ext cx="418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dirty="0"/>
                <a:t>40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45910" y="5675359"/>
              <a:ext cx="418654" cy="206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dirty="0"/>
                <a:t>60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437195" y="5675359"/>
              <a:ext cx="535648" cy="206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dirty="0"/>
                <a:t>100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6049070" y="3061661"/>
              <a:ext cx="218008" cy="2604881"/>
            </a:xfrm>
            <a:prstGeom prst="rect">
              <a:avLst/>
            </a:prstGeom>
            <a:ln>
              <a:noFill/>
            </a:ln>
            <a:effectLst>
              <a:outerShdw blurRad="40005" dist="22987" dir="5400000" algn="tl" rotWithShape="0">
                <a:prstClr val="black">
                  <a:alpha val="35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6641737" y="2814867"/>
              <a:ext cx="218008" cy="3790214"/>
            </a:xfrm>
            <a:prstGeom prst="rect">
              <a:avLst/>
            </a:prstGeom>
            <a:ln>
              <a:noFill/>
            </a:ln>
            <a:effectLst>
              <a:outerShdw blurRad="40005" dist="22987" dir="5400000" algn="tl" rotWithShape="0">
                <a:prstClr val="black">
                  <a:alpha val="35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6751803" y="3052140"/>
              <a:ext cx="218008" cy="4010347"/>
            </a:xfrm>
            <a:prstGeom prst="rect">
              <a:avLst/>
            </a:prstGeom>
            <a:ln>
              <a:noFill/>
            </a:ln>
            <a:effectLst>
              <a:outerShdw blurRad="40005" dist="22987" dir="5400000" algn="tl" rotWithShape="0">
                <a:prstClr val="black">
                  <a:alpha val="35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7904221" y="2240712"/>
              <a:ext cx="218008" cy="6315184"/>
            </a:xfrm>
            <a:prstGeom prst="rect">
              <a:avLst/>
            </a:prstGeom>
            <a:ln>
              <a:noFill/>
            </a:ln>
            <a:effectLst>
              <a:outerShdw blurRad="40005" dist="22987" dir="5400000" algn="tl" rotWithShape="0">
                <a:prstClr val="black">
                  <a:alpha val="35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69302" y="4286847"/>
              <a:ext cx="457502" cy="162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37.9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106984" y="4646474"/>
              <a:ext cx="457502" cy="162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55.5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22471" y="5003576"/>
              <a:ext cx="457502" cy="162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58.6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51231" y="5675359"/>
              <a:ext cx="4186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dirty="0"/>
                <a:t>50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36317" y="5675359"/>
              <a:ext cx="418654" cy="206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dirty="0"/>
                <a:t>70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097128" y="5675359"/>
              <a:ext cx="418654" cy="206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dirty="0"/>
                <a:t>80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04469" y="5675359"/>
              <a:ext cx="418654" cy="206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dirty="0"/>
                <a:t>90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713315" y="5341948"/>
              <a:ext cx="457502" cy="162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92.2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76885" y="5881917"/>
              <a:ext cx="1289168" cy="206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dirty="0"/>
                <a:t>Percentage</a:t>
              </a:r>
            </a:p>
          </p:txBody>
        </p: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619499" y="1667551"/>
            <a:ext cx="8229600" cy="156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lang="en-GB"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lang="en-GB"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lang="en-GB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lang="en-GB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lang="en-US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100" dirty="0">
                <a:solidFill>
                  <a:srgbClr val="474747"/>
                </a:solidFill>
              </a:rPr>
              <a:t>Useful and trustworthy sources of sexual health information in a cross-sectional survey of 1000 men and women in Canada* </a:t>
            </a:r>
          </a:p>
        </p:txBody>
      </p:sp>
      <p:sp>
        <p:nvSpPr>
          <p:cNvPr id="54" name="TextBox 53"/>
          <p:cNvSpPr txBox="1"/>
          <p:nvPr/>
        </p:nvSpPr>
        <p:spPr>
          <a:xfrm rot="16200000">
            <a:off x="-405311" y="3285611"/>
            <a:ext cx="14629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81271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3338"/>
            <a:ext cx="76581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There is limited quality data assessing the effect of counselling interventions on use of contraception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1600201"/>
            <a:ext cx="3788228" cy="5058228"/>
          </a:xfrm>
        </p:spPr>
        <p:txBody>
          <a:bodyPr>
            <a:normAutofit/>
          </a:bodyPr>
          <a:lstStyle/>
          <a:p>
            <a:r>
              <a:rPr lang="en-GB" dirty="0"/>
              <a:t>However, a Cochrane Collaboration review found that special counselling plus phone calls or daily text messages can help to improve consistent use of oral contraception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</p:txBody>
      </p:sp>
      <p:pic>
        <p:nvPicPr>
          <p:cNvPr id="4" name="Picture 3" descr="Data:Video Team:CLIENTS:Clark Health:CARE Video:07_Storyboard:Archive:Exports 2015-06-08:CARE storyboard p2 v1.0 2015-06-03-11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9857" y="2195285"/>
            <a:ext cx="4680857" cy="34834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30201" y="638143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1200" dirty="0"/>
              <a:t> 1. Halpern V, et al. Cochrane Database Syst Rev 2011;4:CD004317.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9536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Structured counselling reduces discontinuation of injectable contraception</a:t>
            </a:r>
            <a:r>
              <a:rPr lang="en-US" baseline="30000" dirty="0"/>
              <a:t>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371506"/>
              </p:ext>
            </p:extLst>
          </p:nvPr>
        </p:nvGraphicFramePr>
        <p:xfrm>
          <a:off x="1960812" y="1857214"/>
          <a:ext cx="6286314" cy="456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74846" y="6423482"/>
            <a:ext cx="8405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/>
              <a:t>1. Lei ZW, Wu SC, Garceau RJ, et al. Contraception 1996;3:357-361</a:t>
            </a:r>
          </a:p>
        </p:txBody>
      </p:sp>
      <p:sp>
        <p:nvSpPr>
          <p:cNvPr id="5" name="Rectangle 4"/>
          <p:cNvSpPr/>
          <p:nvPr/>
        </p:nvSpPr>
        <p:spPr>
          <a:xfrm>
            <a:off x="808218" y="1334987"/>
            <a:ext cx="750488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Comparison of structured pretreatment and ongoing counseling of women on the hormonal effects and probable side effects of DMPA* on termination of use (n=421)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216403" y="3843634"/>
            <a:ext cx="33129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Cumulative termination rate of DMPA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1425" y="2515561"/>
            <a:ext cx="725508" cy="37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42%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3373" y="4405850"/>
            <a:ext cx="2753428" cy="147732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‘</a:t>
            </a:r>
            <a:r>
              <a:rPr lang="en-US" dirty="0">
                <a:solidFill>
                  <a:schemeClr val="bg1"/>
                </a:solidFill>
              </a:rPr>
              <a:t>Structured counselling’ included information on hormonal effects and probable side effects of DMPA*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147331" y="6423482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*</a:t>
            </a:r>
            <a:r>
              <a:rPr lang="en-US" sz="1200" dirty="0"/>
              <a:t>Depot </a:t>
            </a:r>
            <a:r>
              <a:rPr lang="en-US" sz="1200" dirty="0" err="1"/>
              <a:t>medroxyprogesterone</a:t>
            </a:r>
            <a:r>
              <a:rPr lang="en-US" sz="1200" dirty="0"/>
              <a:t> </a:t>
            </a:r>
            <a:r>
              <a:rPr lang="de-DE" sz="1200" dirty="0"/>
              <a:t>acetate</a:t>
            </a:r>
          </a:p>
        </p:txBody>
      </p:sp>
    </p:spTree>
    <p:extLst>
      <p:ext uri="{BB962C8B-B14F-4D97-AF65-F5344CB8AC3E}">
        <p14:creationId xmlns:p14="http://schemas.microsoft.com/office/powerpoint/2010/main" val="232483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3338"/>
            <a:ext cx="7429500" cy="1143000"/>
          </a:xfrm>
        </p:spPr>
        <p:txBody>
          <a:bodyPr>
            <a:noAutofit/>
          </a:bodyPr>
          <a:lstStyle/>
          <a:p>
            <a:r>
              <a:rPr lang="en-US" dirty="0"/>
              <a:t>Social media can support the delivery of contraceptive education</a:t>
            </a:r>
            <a:r>
              <a:rPr lang="en-US" baseline="30000" dirty="0"/>
              <a:t>1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46334732"/>
              </p:ext>
            </p:extLst>
          </p:nvPr>
        </p:nvGraphicFramePr>
        <p:xfrm>
          <a:off x="4051300" y="2062163"/>
          <a:ext cx="50927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3090495" y="3757711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% women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300" y="1553886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F7F7F"/>
                </a:solidFill>
              </a:rPr>
              <a:t>Comparison of effect of counselling using Facebook or traditional pamphlet on women aged 18-45 (n=143)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7090" y="1405252"/>
            <a:ext cx="3410077" cy="52766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lang="en-GB"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lang="en-GB"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lang="en-GB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lang="en-GB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lang="en-US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</a:t>
            </a:r>
            <a:r>
              <a:rPr lang="en-US" sz="2400" dirty="0">
                <a:solidFill>
                  <a:srgbClr val="7F7F7F"/>
                </a:solidFill>
              </a:rPr>
              <a:t>nformation provided by Facebook significantly increases contraceptive knowledge and preference for long-acting reversible methods (IUC or implant) when compared with use of a traditional pamphlet</a:t>
            </a:r>
          </a:p>
          <a:p>
            <a:r>
              <a:rPr lang="en-US" sz="2400" dirty="0">
                <a:solidFill>
                  <a:srgbClr val="7F7F7F"/>
                </a:solidFill>
              </a:rPr>
              <a:t>Facebook delivery included video, diagram, and game formats 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364465" y="6453917"/>
            <a:ext cx="8140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/>
              <a:t>1. Kofinas JD, Varrey A, Sapra KJ, et al. Obstet Gynecol 2014;123(4):763-70. </a:t>
            </a:r>
          </a:p>
        </p:txBody>
      </p:sp>
    </p:spTree>
    <p:extLst>
      <p:ext uri="{BB962C8B-B14F-4D97-AF65-F5344CB8AC3E}">
        <p14:creationId xmlns:p14="http://schemas.microsoft.com/office/powerpoint/2010/main" val="2933729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ustin Costescu\AppData\Local\Microsoft\Windows\Temporary Internet Files\Content.Outlook\45PSLI9D\Screenshot_2013-05-17-12-01-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7319" y="1833361"/>
            <a:ext cx="2445210" cy="37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7636"/>
            <a:ext cx="7200900" cy="1035461"/>
          </a:xfrm>
        </p:spPr>
        <p:txBody>
          <a:bodyPr>
            <a:normAutofit fontScale="90000"/>
          </a:bodyPr>
          <a:lstStyle/>
          <a:p>
            <a:r>
              <a:rPr lang="en-US" dirty="0"/>
              <a:t>Tools are available to help maintain consistent use of user-dependent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0801"/>
            <a:ext cx="4970987" cy="4595624"/>
          </a:xfrm>
        </p:spPr>
        <p:txBody>
          <a:bodyPr>
            <a:normAutofit/>
          </a:bodyPr>
          <a:lstStyle/>
          <a:p>
            <a:r>
              <a:rPr lang="en-GB" dirty="0"/>
              <a:t>Quick start regimens, where women take the first pill in the clinic and continue daily</a:t>
            </a:r>
            <a:r>
              <a:rPr lang="en-GB" baseline="30000" dirty="0"/>
              <a:t>1,2</a:t>
            </a:r>
            <a:endParaRPr lang="en-GB" dirty="0"/>
          </a:p>
          <a:p>
            <a:r>
              <a:rPr lang="en-GB" dirty="0"/>
              <a:t>Games and Apps, for example, smartphone reminders such as ‘Stay On Schedule’, offering advice on what to do pills when are missed</a:t>
            </a:r>
            <a:r>
              <a:rPr lang="en-GB" baseline="30000" dirty="0"/>
              <a:t>2,3</a:t>
            </a:r>
            <a:r>
              <a:rPr lang="en-GB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2256" y="6251303"/>
            <a:ext cx="75476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</a:rPr>
              <a:t>1. Westhoff C, et al. Contraception. 2002;66(3):141–5; 2. </a:t>
            </a:r>
            <a:r>
              <a:rPr lang="en-GB" sz="1100" dirty="0">
                <a:solidFill>
                  <a:srgbClr val="333333"/>
                </a:solidFill>
              </a:rPr>
              <a:t>Committee on Adolescent Health Care. </a:t>
            </a:r>
            <a:r>
              <a:rPr lang="en-GB" sz="1100" dirty="0" err="1">
                <a:solidFill>
                  <a:srgbClr val="333333"/>
                </a:solidFill>
              </a:rPr>
              <a:t>Obstet</a:t>
            </a:r>
            <a:r>
              <a:rPr lang="en-GB" sz="1100" dirty="0">
                <a:solidFill>
                  <a:srgbClr val="333333"/>
                </a:solidFill>
              </a:rPr>
              <a:t> Gynecol. 2017 May;129(5):e142-e149; 3.</a:t>
            </a:r>
            <a:r>
              <a:rPr lang="en-US" sz="1100" dirty="0">
                <a:solidFill>
                  <a:srgbClr val="333333"/>
                </a:solidFill>
              </a:rPr>
              <a:t>Society of Obstetricians and Gynaecologists of Canada (SOGC).Available at </a:t>
            </a:r>
            <a:r>
              <a:rPr lang="en-US" sz="1100" u="sng" dirty="0">
                <a:solidFill>
                  <a:srgbClr val="333333"/>
                </a:solidFill>
              </a:rPr>
              <a:t>www.sexandu.ca. </a:t>
            </a:r>
            <a:r>
              <a:rPr lang="en-US" sz="1100" dirty="0">
                <a:solidFill>
                  <a:srgbClr val="333333"/>
                </a:solidFill>
              </a:rPr>
              <a:t>Accessed 30 April 2015.</a:t>
            </a:r>
            <a:endParaRPr lang="en-GB" sz="11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7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74457"/>
            <a:ext cx="7543800" cy="1143000"/>
          </a:xfrm>
        </p:spPr>
        <p:txBody>
          <a:bodyPr>
            <a:normAutofit/>
          </a:bodyPr>
          <a:lstStyle/>
          <a:p>
            <a:r>
              <a:rPr lang="en-GB" dirty="0"/>
              <a:t>Module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specific contraceptive needs of adolescent women</a:t>
            </a:r>
          </a:p>
          <a:p>
            <a:r>
              <a:rPr lang="en-US" dirty="0"/>
              <a:t>Using three key principles to address the contraceptive counselling needs</a:t>
            </a:r>
          </a:p>
          <a:p>
            <a:r>
              <a:rPr lang="en-US" dirty="0"/>
              <a:t>Providing access, confidentiality and education</a:t>
            </a:r>
          </a:p>
          <a:p>
            <a:r>
              <a:rPr lang="en-US" dirty="0"/>
              <a:t>The role of healthcare providers as a trusted source of information</a:t>
            </a:r>
          </a:p>
          <a:p>
            <a:r>
              <a:rPr lang="en-US" dirty="0"/>
              <a:t>Effective interventions to enhance continuous and consistent use of contraception </a:t>
            </a:r>
          </a:p>
        </p:txBody>
      </p:sp>
    </p:spTree>
    <p:extLst>
      <p:ext uri="{BB962C8B-B14F-4D97-AF65-F5344CB8AC3E}">
        <p14:creationId xmlns:p14="http://schemas.microsoft.com/office/powerpoint/2010/main" val="3888043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94975"/>
            <a:ext cx="7200900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Adolescent women have different needs to those of older women; they therefore need to be counselled differently about contraception</a:t>
            </a:r>
          </a:p>
          <a:p>
            <a:r>
              <a:rPr lang="en-US" dirty="0"/>
              <a:t>Services should be youth-friendly, encouraging access and ensuring confidentiality</a:t>
            </a:r>
          </a:p>
          <a:p>
            <a:r>
              <a:rPr lang="en-US" dirty="0"/>
              <a:t>Education programmes need to be holistic and not solely focused on sexual activity</a:t>
            </a:r>
          </a:p>
          <a:p>
            <a:r>
              <a:rPr lang="en-US" dirty="0"/>
              <a:t>There are effective interventions, including social media and smartphone use, that improve continuous and consistent use of contraception</a:t>
            </a:r>
          </a:p>
        </p:txBody>
      </p:sp>
    </p:spTree>
    <p:extLst>
      <p:ext uri="{BB962C8B-B14F-4D97-AF65-F5344CB8AC3E}">
        <p14:creationId xmlns:p14="http://schemas.microsoft.com/office/powerpoint/2010/main" val="2914224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 materials are available to download from </a:t>
            </a:r>
            <a:r>
              <a:rPr lang="en-GB" dirty="0">
                <a:hlinkClick r:id="rId3"/>
              </a:rPr>
              <a:t>www.your-life.com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705328" y="1534194"/>
            <a:ext cx="4295461" cy="2472868"/>
            <a:chOff x="392316" y="2349248"/>
            <a:chExt cx="4295461" cy="2472868"/>
          </a:xfrm>
        </p:grpSpPr>
        <p:sp>
          <p:nvSpPr>
            <p:cNvPr id="18" name="Rounded Rectangle 17"/>
            <p:cNvSpPr/>
            <p:nvPr/>
          </p:nvSpPr>
          <p:spPr>
            <a:xfrm>
              <a:off x="392316" y="2349248"/>
              <a:ext cx="4295461" cy="190414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8"/>
            <p:cNvSpPr/>
            <p:nvPr/>
          </p:nvSpPr>
          <p:spPr>
            <a:xfrm>
              <a:off x="642168" y="2548512"/>
              <a:ext cx="1805354" cy="1476581"/>
            </a:xfrm>
            <a:prstGeom prst="roundRect">
              <a:avLst>
                <a:gd name="adj" fmla="val 10000"/>
              </a:avLst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81807" y="4095886"/>
              <a:ext cx="1568360" cy="726210"/>
            </a:xfrm>
            <a:custGeom>
              <a:avLst/>
              <a:gdLst>
                <a:gd name="connsiteX0" fmla="*/ 118704 w 1568359"/>
                <a:gd name="connsiteY0" fmla="*/ 0 h 1130519"/>
                <a:gd name="connsiteX1" fmla="*/ 1449655 w 1568359"/>
                <a:gd name="connsiteY1" fmla="*/ 0 h 1130519"/>
                <a:gd name="connsiteX2" fmla="*/ 1568359 w 1568359"/>
                <a:gd name="connsiteY2" fmla="*/ 118704 h 1130519"/>
                <a:gd name="connsiteX3" fmla="*/ 1568359 w 1568359"/>
                <a:gd name="connsiteY3" fmla="*/ 1130519 h 1130519"/>
                <a:gd name="connsiteX4" fmla="*/ 1568359 w 1568359"/>
                <a:gd name="connsiteY4" fmla="*/ 1130519 h 1130519"/>
                <a:gd name="connsiteX5" fmla="*/ 0 w 1568359"/>
                <a:gd name="connsiteY5" fmla="*/ 1130519 h 1130519"/>
                <a:gd name="connsiteX6" fmla="*/ 0 w 1568359"/>
                <a:gd name="connsiteY6" fmla="*/ 1130519 h 1130519"/>
                <a:gd name="connsiteX7" fmla="*/ 0 w 1568359"/>
                <a:gd name="connsiteY7" fmla="*/ 118704 h 1130519"/>
                <a:gd name="connsiteX8" fmla="*/ 118704 w 1568359"/>
                <a:gd name="connsiteY8" fmla="*/ 0 h 113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359" h="1130519">
                  <a:moveTo>
                    <a:pt x="1449655" y="1130519"/>
                  </a:moveTo>
                  <a:lnTo>
                    <a:pt x="118704" y="1130519"/>
                  </a:lnTo>
                  <a:cubicBezTo>
                    <a:pt x="53146" y="1130519"/>
                    <a:pt x="0" y="1077373"/>
                    <a:pt x="0" y="1011815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568359" y="0"/>
                  </a:lnTo>
                  <a:lnTo>
                    <a:pt x="1568359" y="0"/>
                  </a:lnTo>
                  <a:lnTo>
                    <a:pt x="1568359" y="1011815"/>
                  </a:lnTo>
                  <a:cubicBezTo>
                    <a:pt x="1568359" y="1077373"/>
                    <a:pt x="1515213" y="1130519"/>
                    <a:pt x="1449655" y="11305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007" tIns="142241" rIns="177008" bIns="177007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prstClr val="white"/>
                  </a:solidFill>
                </a:rPr>
                <a:t>Checklist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89277" y="2548512"/>
              <a:ext cx="1787980" cy="1476581"/>
            </a:xfrm>
            <a:prstGeom prst="roundRect">
              <a:avLst>
                <a:gd name="adj" fmla="val 10000"/>
              </a:avLst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2699087" y="4095906"/>
              <a:ext cx="1568360" cy="726210"/>
            </a:xfrm>
            <a:custGeom>
              <a:avLst/>
              <a:gdLst>
                <a:gd name="connsiteX0" fmla="*/ 118704 w 1568359"/>
                <a:gd name="connsiteY0" fmla="*/ 0 h 1130519"/>
                <a:gd name="connsiteX1" fmla="*/ 1449655 w 1568359"/>
                <a:gd name="connsiteY1" fmla="*/ 0 h 1130519"/>
                <a:gd name="connsiteX2" fmla="*/ 1568359 w 1568359"/>
                <a:gd name="connsiteY2" fmla="*/ 118704 h 1130519"/>
                <a:gd name="connsiteX3" fmla="*/ 1568359 w 1568359"/>
                <a:gd name="connsiteY3" fmla="*/ 1130519 h 1130519"/>
                <a:gd name="connsiteX4" fmla="*/ 1568359 w 1568359"/>
                <a:gd name="connsiteY4" fmla="*/ 1130519 h 1130519"/>
                <a:gd name="connsiteX5" fmla="*/ 0 w 1568359"/>
                <a:gd name="connsiteY5" fmla="*/ 1130519 h 1130519"/>
                <a:gd name="connsiteX6" fmla="*/ 0 w 1568359"/>
                <a:gd name="connsiteY6" fmla="*/ 1130519 h 1130519"/>
                <a:gd name="connsiteX7" fmla="*/ 0 w 1568359"/>
                <a:gd name="connsiteY7" fmla="*/ 118704 h 1130519"/>
                <a:gd name="connsiteX8" fmla="*/ 118704 w 1568359"/>
                <a:gd name="connsiteY8" fmla="*/ 0 h 113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359" h="1130519">
                  <a:moveTo>
                    <a:pt x="1449655" y="1130519"/>
                  </a:moveTo>
                  <a:lnTo>
                    <a:pt x="118704" y="1130519"/>
                  </a:lnTo>
                  <a:cubicBezTo>
                    <a:pt x="53146" y="1130519"/>
                    <a:pt x="0" y="1077373"/>
                    <a:pt x="0" y="1011815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568359" y="0"/>
                  </a:lnTo>
                  <a:lnTo>
                    <a:pt x="1568359" y="0"/>
                  </a:lnTo>
                  <a:lnTo>
                    <a:pt x="1568359" y="1011815"/>
                  </a:lnTo>
                  <a:cubicBezTo>
                    <a:pt x="1568359" y="1077373"/>
                    <a:pt x="1515213" y="1130519"/>
                    <a:pt x="1449655" y="11305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007" tIns="142241" rIns="177008" bIns="177007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prstClr val="white"/>
                  </a:solidFill>
                </a:rPr>
                <a:t>4</a:t>
              </a:r>
              <a:r>
                <a:rPr lang="en-GB" sz="2000" b="1">
                  <a:solidFill>
                    <a:prstClr val="white"/>
                  </a:solidFill>
                </a:rPr>
                <a:t>x </a:t>
              </a:r>
              <a:r>
                <a:rPr lang="en-GB" sz="2000" b="1" dirty="0">
                  <a:solidFill>
                    <a:prstClr val="white"/>
                  </a:solidFill>
                </a:rPr>
                <a:t>patient cases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3903" y="4188570"/>
            <a:ext cx="6478923" cy="2518169"/>
            <a:chOff x="4381694" y="4312156"/>
            <a:chExt cx="6478923" cy="2518169"/>
          </a:xfrm>
        </p:grpSpPr>
        <p:grpSp>
          <p:nvGrpSpPr>
            <p:cNvPr id="4" name="Group 3"/>
            <p:cNvGrpSpPr/>
            <p:nvPr/>
          </p:nvGrpSpPr>
          <p:grpSpPr>
            <a:xfrm>
              <a:off x="4381694" y="4312156"/>
              <a:ext cx="6478923" cy="2518169"/>
              <a:chOff x="2317021" y="2334732"/>
              <a:chExt cx="6478923" cy="25181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317021" y="2334732"/>
                <a:ext cx="6478923" cy="1904140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lumMod val="40000"/>
                  <a:lumOff val="60000"/>
                  <a:alpha val="90000"/>
                </a:schemeClr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reeform 9">
                <a:hlinkClick r:id="rId6"/>
              </p:cNvPr>
              <p:cNvSpPr/>
              <p:nvPr/>
            </p:nvSpPr>
            <p:spPr>
              <a:xfrm>
                <a:off x="2746712" y="4095906"/>
                <a:ext cx="1568360" cy="756995"/>
              </a:xfrm>
              <a:custGeom>
                <a:avLst/>
                <a:gdLst>
                  <a:gd name="connsiteX0" fmla="*/ 118704 w 1568359"/>
                  <a:gd name="connsiteY0" fmla="*/ 0 h 1130519"/>
                  <a:gd name="connsiteX1" fmla="*/ 1449655 w 1568359"/>
                  <a:gd name="connsiteY1" fmla="*/ 0 h 1130519"/>
                  <a:gd name="connsiteX2" fmla="*/ 1568359 w 1568359"/>
                  <a:gd name="connsiteY2" fmla="*/ 118704 h 1130519"/>
                  <a:gd name="connsiteX3" fmla="*/ 1568359 w 1568359"/>
                  <a:gd name="connsiteY3" fmla="*/ 1130519 h 1130519"/>
                  <a:gd name="connsiteX4" fmla="*/ 1568359 w 1568359"/>
                  <a:gd name="connsiteY4" fmla="*/ 1130519 h 1130519"/>
                  <a:gd name="connsiteX5" fmla="*/ 0 w 1568359"/>
                  <a:gd name="connsiteY5" fmla="*/ 1130519 h 1130519"/>
                  <a:gd name="connsiteX6" fmla="*/ 0 w 1568359"/>
                  <a:gd name="connsiteY6" fmla="*/ 1130519 h 1130519"/>
                  <a:gd name="connsiteX7" fmla="*/ 0 w 1568359"/>
                  <a:gd name="connsiteY7" fmla="*/ 118704 h 1130519"/>
                  <a:gd name="connsiteX8" fmla="*/ 118704 w 1568359"/>
                  <a:gd name="connsiteY8" fmla="*/ 0 h 1130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8359" h="1130519">
                    <a:moveTo>
                      <a:pt x="1449655" y="1130519"/>
                    </a:moveTo>
                    <a:lnTo>
                      <a:pt x="118704" y="1130519"/>
                    </a:lnTo>
                    <a:cubicBezTo>
                      <a:pt x="53146" y="1130519"/>
                      <a:pt x="0" y="1077373"/>
                      <a:pt x="0" y="1011815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1568359" y="0"/>
                    </a:lnTo>
                    <a:lnTo>
                      <a:pt x="1568359" y="0"/>
                    </a:lnTo>
                    <a:lnTo>
                      <a:pt x="1568359" y="1011815"/>
                    </a:lnTo>
                    <a:cubicBezTo>
                      <a:pt x="1568359" y="1077373"/>
                      <a:pt x="1515213" y="1130519"/>
                      <a:pt x="1449655" y="113051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7007" tIns="142241" rIns="177008" bIns="177007" numCol="1" spcCol="1270" anchor="t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dirty="0">
                    <a:solidFill>
                      <a:prstClr val="white"/>
                    </a:solidFill>
                  </a:rPr>
                  <a:t>Publication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4617326" y="2516241"/>
                <a:ext cx="1966581" cy="1476581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eform 12"/>
              <p:cNvSpPr/>
              <p:nvPr/>
            </p:nvSpPr>
            <p:spPr>
              <a:xfrm>
                <a:off x="4856023" y="4095906"/>
                <a:ext cx="1568359" cy="756995"/>
              </a:xfrm>
              <a:custGeom>
                <a:avLst/>
                <a:gdLst>
                  <a:gd name="connsiteX0" fmla="*/ 118704 w 1568359"/>
                  <a:gd name="connsiteY0" fmla="*/ 0 h 1130519"/>
                  <a:gd name="connsiteX1" fmla="*/ 1449655 w 1568359"/>
                  <a:gd name="connsiteY1" fmla="*/ 0 h 1130519"/>
                  <a:gd name="connsiteX2" fmla="*/ 1568359 w 1568359"/>
                  <a:gd name="connsiteY2" fmla="*/ 118704 h 1130519"/>
                  <a:gd name="connsiteX3" fmla="*/ 1568359 w 1568359"/>
                  <a:gd name="connsiteY3" fmla="*/ 1130519 h 1130519"/>
                  <a:gd name="connsiteX4" fmla="*/ 1568359 w 1568359"/>
                  <a:gd name="connsiteY4" fmla="*/ 1130519 h 1130519"/>
                  <a:gd name="connsiteX5" fmla="*/ 0 w 1568359"/>
                  <a:gd name="connsiteY5" fmla="*/ 1130519 h 1130519"/>
                  <a:gd name="connsiteX6" fmla="*/ 0 w 1568359"/>
                  <a:gd name="connsiteY6" fmla="*/ 1130519 h 1130519"/>
                  <a:gd name="connsiteX7" fmla="*/ 0 w 1568359"/>
                  <a:gd name="connsiteY7" fmla="*/ 118704 h 1130519"/>
                  <a:gd name="connsiteX8" fmla="*/ 118704 w 1568359"/>
                  <a:gd name="connsiteY8" fmla="*/ 0 h 1130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8359" h="1130519">
                    <a:moveTo>
                      <a:pt x="1449655" y="1130519"/>
                    </a:moveTo>
                    <a:lnTo>
                      <a:pt x="118704" y="1130519"/>
                    </a:lnTo>
                    <a:cubicBezTo>
                      <a:pt x="53146" y="1130519"/>
                      <a:pt x="0" y="1077373"/>
                      <a:pt x="0" y="1011815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1568359" y="0"/>
                    </a:lnTo>
                    <a:lnTo>
                      <a:pt x="1568359" y="0"/>
                    </a:lnTo>
                    <a:lnTo>
                      <a:pt x="1568359" y="1011815"/>
                    </a:lnTo>
                    <a:cubicBezTo>
                      <a:pt x="1568359" y="1077373"/>
                      <a:pt x="1515213" y="1130519"/>
                      <a:pt x="1449655" y="113051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7007" tIns="142241" rIns="177007" bIns="177007" numCol="1" spcCol="1270" anchor="t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dirty="0">
                    <a:solidFill>
                      <a:prstClr val="white"/>
                    </a:solidFill>
                  </a:rPr>
                  <a:t>2 animated videos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740744" y="2516241"/>
                <a:ext cx="1821367" cy="1476581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Freeform 14"/>
              <p:cNvSpPr/>
              <p:nvPr/>
            </p:nvSpPr>
            <p:spPr>
              <a:xfrm>
                <a:off x="6884829" y="4095906"/>
                <a:ext cx="1568359" cy="756994"/>
              </a:xfrm>
              <a:custGeom>
                <a:avLst/>
                <a:gdLst>
                  <a:gd name="connsiteX0" fmla="*/ 118704 w 1568359"/>
                  <a:gd name="connsiteY0" fmla="*/ 0 h 1130519"/>
                  <a:gd name="connsiteX1" fmla="*/ 1449655 w 1568359"/>
                  <a:gd name="connsiteY1" fmla="*/ 0 h 1130519"/>
                  <a:gd name="connsiteX2" fmla="*/ 1568359 w 1568359"/>
                  <a:gd name="connsiteY2" fmla="*/ 118704 h 1130519"/>
                  <a:gd name="connsiteX3" fmla="*/ 1568359 w 1568359"/>
                  <a:gd name="connsiteY3" fmla="*/ 1130519 h 1130519"/>
                  <a:gd name="connsiteX4" fmla="*/ 1568359 w 1568359"/>
                  <a:gd name="connsiteY4" fmla="*/ 1130519 h 1130519"/>
                  <a:gd name="connsiteX5" fmla="*/ 0 w 1568359"/>
                  <a:gd name="connsiteY5" fmla="*/ 1130519 h 1130519"/>
                  <a:gd name="connsiteX6" fmla="*/ 0 w 1568359"/>
                  <a:gd name="connsiteY6" fmla="*/ 1130519 h 1130519"/>
                  <a:gd name="connsiteX7" fmla="*/ 0 w 1568359"/>
                  <a:gd name="connsiteY7" fmla="*/ 118704 h 1130519"/>
                  <a:gd name="connsiteX8" fmla="*/ 118704 w 1568359"/>
                  <a:gd name="connsiteY8" fmla="*/ 0 h 1130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8359" h="1130519">
                    <a:moveTo>
                      <a:pt x="1449655" y="1130519"/>
                    </a:moveTo>
                    <a:lnTo>
                      <a:pt x="118704" y="1130519"/>
                    </a:lnTo>
                    <a:cubicBezTo>
                      <a:pt x="53146" y="1130519"/>
                      <a:pt x="0" y="1077373"/>
                      <a:pt x="0" y="1011815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1568359" y="0"/>
                    </a:lnTo>
                    <a:lnTo>
                      <a:pt x="1568359" y="0"/>
                    </a:lnTo>
                    <a:lnTo>
                      <a:pt x="1568359" y="1011815"/>
                    </a:lnTo>
                    <a:cubicBezTo>
                      <a:pt x="1568359" y="1077373"/>
                      <a:pt x="1515213" y="1130519"/>
                      <a:pt x="1449655" y="113051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7007" tIns="142240" rIns="177007" bIns="177007" numCol="1" spcCol="1270" anchor="t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dirty="0">
                    <a:solidFill>
                      <a:prstClr val="white"/>
                    </a:solidFill>
                  </a:rPr>
                  <a:t>3x slide modules</a:t>
                </a:r>
              </a:p>
            </p:txBody>
          </p:sp>
        </p:grpSp>
        <p:pic>
          <p:nvPicPr>
            <p:cNvPr id="28" name="Picture 27">
              <a:hlinkClick r:id="rId6"/>
            </p:cNvPr>
            <p:cNvPicPr>
              <a:picLocks noChangeAspect="1"/>
            </p:cNvPicPr>
            <p:nvPr/>
          </p:nvPicPr>
          <p:blipFill rotWithShape="1">
            <a:blip r:embed="rId9"/>
            <a:srcRect t="1573" b="46298"/>
            <a:stretch/>
          </p:blipFill>
          <p:spPr>
            <a:xfrm>
              <a:off x="4593489" y="4493665"/>
              <a:ext cx="1931673" cy="1476581"/>
            </a:xfrm>
            <a:prstGeom prst="roundRect">
              <a:avLst>
                <a:gd name="adj" fmla="val 10933"/>
              </a:avLst>
            </a:prstGeom>
            <a:ln>
              <a:solidFill>
                <a:schemeClr val="bg1"/>
              </a:solidFill>
            </a:ln>
          </p:spPr>
        </p:pic>
      </p:grpSp>
      <p:pic>
        <p:nvPicPr>
          <p:cNvPr id="30" name="Picture 29">
            <a:hlinkClick r:id="rId3"/>
          </p:cNvPr>
          <p:cNvPicPr>
            <a:picLocks noChangeAspect="1"/>
          </p:cNvPicPr>
          <p:nvPr/>
        </p:nvPicPr>
        <p:blipFill rotWithShape="1">
          <a:blip r:embed="rId10"/>
          <a:srcRect l="9679" t="6112" r="10342" b="9299"/>
          <a:stretch/>
        </p:blipFill>
        <p:spPr>
          <a:xfrm>
            <a:off x="6363883" y="1530954"/>
            <a:ext cx="1964268" cy="21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7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3338"/>
            <a:ext cx="7531100" cy="1143000"/>
          </a:xfrm>
        </p:spPr>
        <p:txBody>
          <a:bodyPr>
            <a:noAutofit/>
          </a:bodyPr>
          <a:lstStyle/>
          <a:p>
            <a:r>
              <a:rPr lang="en-GB" sz="2800" dirty="0"/>
              <a:t>Adolescents have the right to a sex life that is as safe and as pleasurable as possible</a:t>
            </a:r>
            <a:r>
              <a:rPr lang="en-GB" sz="2800" baseline="30000" dirty="0"/>
              <a:t>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10" y="1474761"/>
            <a:ext cx="8352590" cy="2319777"/>
          </a:xfrm>
        </p:spPr>
        <p:txBody>
          <a:bodyPr>
            <a:normAutofit/>
          </a:bodyPr>
          <a:lstStyle/>
          <a:p>
            <a:r>
              <a:rPr lang="en-GB" dirty="0"/>
              <a:t>The provision of contraception to adolescents:</a:t>
            </a:r>
            <a:r>
              <a:rPr lang="en-GB" baseline="30000" dirty="0"/>
              <a:t>2</a:t>
            </a:r>
            <a:endParaRPr lang="en-GB" dirty="0"/>
          </a:p>
          <a:p>
            <a:pPr lvl="1"/>
            <a:r>
              <a:rPr lang="en-GB" dirty="0"/>
              <a:t>should be holistic</a:t>
            </a:r>
          </a:p>
          <a:p>
            <a:pPr lvl="1"/>
            <a:r>
              <a:rPr lang="en-GB" dirty="0"/>
              <a:t>take their sexual and reproductive health needs into account</a:t>
            </a:r>
          </a:p>
          <a:p>
            <a:pPr lvl="1"/>
            <a:r>
              <a:rPr lang="en-GB" dirty="0"/>
              <a:t>consider all medically appropriate options  </a:t>
            </a:r>
          </a:p>
          <a:p>
            <a:endParaRPr lang="en-US" dirty="0"/>
          </a:p>
        </p:txBody>
      </p:sp>
      <p:pic>
        <p:nvPicPr>
          <p:cNvPr id="4" name="Picture 3" descr="Data:Video Team:CLIENTS:Clark Health:CARE Video:07_Storyboard:Exports 2015-06-08:CARE storyboard p1 v1.0 2015-06-03-20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10" y="3794538"/>
            <a:ext cx="3208943" cy="2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93996" y="3810219"/>
            <a:ext cx="4892804" cy="228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lang="en-GB"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lang="en-GB"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lang="en-GB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lang="en-GB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lang="en-US"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 method of contraception should be excluded based on adolescent age alone</a:t>
            </a:r>
            <a:r>
              <a:rPr lang="en-GB" baseline="30000" dirty="0"/>
              <a:t>3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4210" y="6088559"/>
            <a:ext cx="84790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/>
              <a:t>1. Bitzer J, et al. Eur J </a:t>
            </a:r>
            <a:r>
              <a:rPr lang="en-GB" sz="1100" dirty="0" err="1"/>
              <a:t>Contracept</a:t>
            </a:r>
            <a:r>
              <a:rPr lang="en-GB" sz="1100" dirty="0"/>
              <a:t> </a:t>
            </a:r>
            <a:r>
              <a:rPr lang="en-GB" sz="1100" dirty="0" err="1"/>
              <a:t>Reprod</a:t>
            </a:r>
            <a:r>
              <a:rPr lang="en-GB" sz="1100" dirty="0"/>
              <a:t> Health Care 2016;21:6,417-430; </a:t>
            </a:r>
            <a:r>
              <a:rPr lang="en-US" sz="1100" dirty="0">
                <a:solidFill>
                  <a:srgbClr val="333333"/>
                </a:solidFill>
              </a:rPr>
              <a:t>2. International Conference on Population and Development. Beyond 2014 Review. Available at: </a:t>
            </a:r>
            <a:r>
              <a:rPr lang="en-US" sz="1100" u="sng" dirty="0">
                <a:solidFill>
                  <a:srgbClr val="333333"/>
                </a:solidFill>
              </a:rPr>
              <a:t>http://www.unfpa.org/icpd</a:t>
            </a:r>
            <a:r>
              <a:rPr lang="en-US" sz="1100" dirty="0">
                <a:solidFill>
                  <a:srgbClr val="333333"/>
                </a:solidFill>
              </a:rPr>
              <a:t>. Accessed 10 April 2015; </a:t>
            </a:r>
            <a:r>
              <a:rPr lang="en-GB" sz="1100" dirty="0"/>
              <a:t>3. </a:t>
            </a:r>
            <a:r>
              <a:rPr lang="en-US" sz="1100" dirty="0"/>
              <a:t>WHO. Medical eligibility criteria for contraceptive use. 5th ed. Geneva: WHO; 2015.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5126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-13368"/>
            <a:ext cx="7658100" cy="1143000"/>
          </a:xfrm>
        </p:spPr>
        <p:txBody>
          <a:bodyPr>
            <a:noAutofit/>
          </a:bodyPr>
          <a:lstStyle/>
          <a:p>
            <a:r>
              <a:rPr lang="en-US" dirty="0"/>
              <a:t>Adolescent women are at </a:t>
            </a:r>
            <a:r>
              <a:rPr lang="en-GB" dirty="0"/>
              <a:t>greater risk of unintended pregnancy than older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400"/>
            <a:ext cx="8229600" cy="5029200"/>
          </a:xfrm>
        </p:spPr>
        <p:txBody>
          <a:bodyPr>
            <a:noAutofit/>
          </a:bodyPr>
          <a:lstStyle/>
          <a:p>
            <a:pPr marL="342900" lvl="1" indent="-342900"/>
            <a:r>
              <a:rPr lang="en-GB" dirty="0"/>
              <a:t>Poor risk perception and lack of skills to evaluate consequences</a:t>
            </a:r>
            <a:r>
              <a:rPr lang="en-GB" baseline="30000" dirty="0"/>
              <a:t>1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sz="2400" dirty="0"/>
              <a:t>Lack of sex education and knowledge regarding pregnancy prevention</a:t>
            </a:r>
            <a:r>
              <a:rPr lang="en-GB" sz="2400" baseline="30000" dirty="0"/>
              <a:t>2</a:t>
            </a: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/>
              <a:t>Delays in accessing or an inability to access contraception</a:t>
            </a:r>
            <a:r>
              <a:rPr lang="en-GB" sz="2400" baseline="30000" dirty="0"/>
              <a:t>2,3</a:t>
            </a: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/>
              <a:t>Incorrect, inconsistent or lack of use of contraception</a:t>
            </a:r>
            <a:r>
              <a:rPr lang="en-GB" sz="2400" baseline="30000" dirty="0"/>
              <a:t>3,4</a:t>
            </a: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/>
              <a:t>Avoidance of effective methods due to safety fears</a:t>
            </a:r>
            <a:r>
              <a:rPr lang="en-GB" sz="2400" baseline="30000" dirty="0"/>
              <a:t>5,6</a:t>
            </a:r>
            <a:r>
              <a:rPr lang="en-GB" sz="2400" dirty="0"/>
              <a:t> 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Difficulties in discussing contraception with partners</a:t>
            </a:r>
            <a:r>
              <a:rPr lang="en-GB" sz="2400" baseline="30000" dirty="0"/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00" y="5148508"/>
            <a:ext cx="7810500" cy="898707"/>
          </a:xfrm>
          <a:prstGeom prst="rect">
            <a:avLst/>
          </a:prstGeom>
          <a:solidFill>
            <a:srgbClr val="374485"/>
          </a:solidFill>
        </p:spPr>
        <p:txBody>
          <a:bodyPr wrap="square" rtlCol="0">
            <a:spAutoFit/>
          </a:bodyPr>
          <a:lstStyle/>
          <a:p>
            <a:pPr marL="342900" lvl="1" indent="-342900" algn="ctr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</a:rPr>
              <a:t>All these factors mean that adolescents need to be counseled differently to older women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210" y="6109119"/>
            <a:ext cx="84790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/>
              <a:t>1. </a:t>
            </a:r>
            <a:r>
              <a:rPr lang="en-US" sz="1100" dirty="0">
                <a:solidFill>
                  <a:srgbClr val="333333"/>
                </a:solidFill>
              </a:rPr>
              <a:t>Amu O, Appiah K. Eur J Contraception Reprod Health Care 2006;11(4):314–318; 2. </a:t>
            </a:r>
            <a:r>
              <a:rPr lang="en-GB" sz="1100" dirty="0">
                <a:solidFill>
                  <a:srgbClr val="333333"/>
                </a:solidFill>
              </a:rPr>
              <a:t>World Health Organization. Adolescent Pregnancy Fact Sheet no. 364, updated Sept 2014; 3. Meyrick J. J Fam Planning Reprod Health Care 2001;27:33–36; 4. </a:t>
            </a:r>
            <a:r>
              <a:rPr lang="en-US" sz="1100" dirty="0">
                <a:solidFill>
                  <a:srgbClr val="333333"/>
                </a:solidFill>
              </a:rPr>
              <a:t>Vaughan B, et al. Contraception 2008;78(4):271–83; 5. </a:t>
            </a:r>
            <a:r>
              <a:rPr lang="en-US" sz="1100" dirty="0">
                <a:solidFill>
                  <a:srgbClr val="000000"/>
                </a:solidFill>
              </a:rPr>
              <a:t>Craig AD, et al. Women Health Issues 2014;24(3):e281–9. 6. </a:t>
            </a:r>
            <a:r>
              <a:rPr lang="en-US" sz="1100" dirty="0"/>
              <a:t>Gilliam ML, et al. J Pediatr Adolesc Gynecol 2009;22(2):97-104; 7. </a:t>
            </a:r>
            <a:r>
              <a:rPr lang="en-US" sz="1100" dirty="0">
                <a:solidFill>
                  <a:srgbClr val="333333"/>
                </a:solidFill>
              </a:rPr>
              <a:t>Manlove J, et al. Perspect Sexual Reprod Health 2004;36(6):265–275</a:t>
            </a:r>
            <a:r>
              <a:rPr lang="en-GB" sz="1100" dirty="0">
                <a:solidFill>
                  <a:srgbClr val="333333"/>
                </a:solidFill>
              </a:rPr>
              <a:t>.</a:t>
            </a:r>
            <a:endParaRPr lang="en-US" sz="11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1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Adolescents are also exposed to greater risk of sexually transmitted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834"/>
            <a:ext cx="8229599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Prevalence rates of many STIs are highest among adolescents</a:t>
            </a:r>
            <a:r>
              <a:rPr lang="en-US" sz="2400" baseline="30000" dirty="0"/>
              <a:t>1,2</a:t>
            </a:r>
          </a:p>
          <a:p>
            <a:r>
              <a:rPr lang="en-GB" sz="2400" dirty="0"/>
              <a:t>Women aged &lt;25 years have the highest rates of chlamydia</a:t>
            </a:r>
            <a:r>
              <a:rPr lang="en-GB" sz="2400" baseline="30000" dirty="0"/>
              <a:t>1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86968" y="6185044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1. Murray PJ, et al. Pediatrics 2014;134:e302–e311; 2. Centers for Disease Control and Prevention. (2014, December). Accessed at:http://www.cdc.gov/std/stats13/surv2013-print.pdf.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1604" y="5709652"/>
            <a:ext cx="550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F7F7F"/>
                </a:solidFill>
              </a:rPr>
              <a:t>Rates of reported cases of chlamydia by age and sex, United States, 2013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33613" y="2769160"/>
            <a:ext cx="5616257" cy="2678048"/>
            <a:chOff x="1587371" y="2769160"/>
            <a:chExt cx="5616257" cy="2678048"/>
          </a:xfrm>
        </p:grpSpPr>
        <p:grpSp>
          <p:nvGrpSpPr>
            <p:cNvPr id="12" name="Group 11"/>
            <p:cNvGrpSpPr/>
            <p:nvPr/>
          </p:nvGrpSpPr>
          <p:grpSpPr>
            <a:xfrm>
              <a:off x="1587371" y="2769160"/>
              <a:ext cx="5497889" cy="2678048"/>
              <a:chOff x="1707649" y="2898978"/>
              <a:chExt cx="5497889" cy="267804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273841" y="3500975"/>
                <a:ext cx="0" cy="205200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439768" y="3500975"/>
                <a:ext cx="0" cy="205200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825878" y="3500975"/>
                <a:ext cx="0" cy="205200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041380" y="3500975"/>
                <a:ext cx="0" cy="205200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641082" y="3500975"/>
                <a:ext cx="0" cy="205200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60390" y="3500975"/>
                <a:ext cx="0" cy="205200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52850" y="3500975"/>
                <a:ext cx="0" cy="205200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768352" y="3500975"/>
                <a:ext cx="0" cy="205200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362077" y="3500975"/>
                <a:ext cx="0" cy="205200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 rot="5400000">
                <a:off x="4854477" y="4482147"/>
                <a:ext cx="143283" cy="137085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4927734" y="4222415"/>
                <a:ext cx="143283" cy="288000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5400000">
                <a:off x="5139749" y="3840009"/>
                <a:ext cx="143283" cy="707631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5400000">
                <a:off x="5680642" y="3117974"/>
                <a:ext cx="143283" cy="1793818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400000">
                <a:off x="5533874" y="3085845"/>
                <a:ext cx="143283" cy="1508580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H="1">
                <a:off x="4770433" y="5339521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4770433" y="5160785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770433" y="3746588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123609" y="2898978"/>
                <a:ext cx="2470160" cy="218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400" dirty="0"/>
                  <a:t>Rate (per 1000,000 population)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199944" y="3302383"/>
                <a:ext cx="466794" cy="218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400" dirty="0"/>
                  <a:t>Age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161459" y="3502602"/>
                <a:ext cx="54376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200" dirty="0"/>
                  <a:t>10-14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161459" y="3684868"/>
                <a:ext cx="54376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200" dirty="0"/>
                  <a:t>15-19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61459" y="3867134"/>
                <a:ext cx="54376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200" dirty="0"/>
                  <a:t>20-24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161459" y="4049400"/>
                <a:ext cx="54376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200" dirty="0"/>
                  <a:t>25-29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161459" y="4231666"/>
                <a:ext cx="54376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200" dirty="0"/>
                  <a:t>30-34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H="1">
                <a:off x="4753498" y="3566993"/>
                <a:ext cx="2072380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4725650" y="3355375"/>
                <a:ext cx="26266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1200" dirty="0"/>
                  <a:t>0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064514" y="3335959"/>
                <a:ext cx="41865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1200" dirty="0"/>
                  <a:t>800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5400000">
                <a:off x="4943614" y="5271039"/>
                <a:ext cx="143283" cy="319244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119658" y="5359019"/>
                <a:ext cx="53549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623.1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161459" y="4413932"/>
                <a:ext cx="54376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200" dirty="0"/>
                  <a:t>35-39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61459" y="4596198"/>
                <a:ext cx="54376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200" dirty="0"/>
                  <a:t>40-44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161459" y="4778464"/>
                <a:ext cx="54376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200" dirty="0"/>
                  <a:t>45-54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161459" y="4960730"/>
                <a:ext cx="54376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200" dirty="0"/>
                  <a:t>55-64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24690" y="5142994"/>
                <a:ext cx="41730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200" dirty="0"/>
                  <a:t>65+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156256" y="5359018"/>
                <a:ext cx="554171" cy="218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400" dirty="0"/>
                  <a:t>Total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H="1">
                <a:off x="4770433" y="3918858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4770433" y="4103132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4770433" y="4275402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4770433" y="4463172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4770433" y="4635442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4770433" y="4819716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4770433" y="4991986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4770433" y="5536942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5431857" y="3335959"/>
                <a:ext cx="496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1200" dirty="0"/>
                  <a:t>1600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844406" y="3335959"/>
                <a:ext cx="496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1200" dirty="0"/>
                  <a:t>2400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204446" y="3335959"/>
                <a:ext cx="496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1200" dirty="0"/>
                  <a:t>3200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636494" y="3335959"/>
                <a:ext cx="496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1200" dirty="0"/>
                  <a:t>4000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350282" y="3083682"/>
                <a:ext cx="766143" cy="218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400" dirty="0"/>
                  <a:t>Women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855634" y="5184394"/>
                <a:ext cx="379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2.5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855634" y="4998978"/>
                <a:ext cx="45750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11.3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851223" y="4845601"/>
                <a:ext cx="45750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41.4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4800964" y="4895865"/>
                <a:ext cx="130257" cy="29730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4811297" y="4697920"/>
                <a:ext cx="143283" cy="63424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4811295" y="3620975"/>
                <a:ext cx="143283" cy="63426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879726" y="4662359"/>
                <a:ext cx="53549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118.3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927350" y="4473945"/>
                <a:ext cx="53549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273.4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5083674" y="4294773"/>
                <a:ext cx="53549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599.2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592044" y="3943241"/>
                <a:ext cx="6134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3621.1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299481" y="3760756"/>
                <a:ext cx="6134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3043.3</a:t>
                </a: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4855634" y="3494625"/>
                <a:ext cx="0" cy="205200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4857576" y="3578490"/>
                <a:ext cx="59301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108.9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537659" y="4122113"/>
                <a:ext cx="615874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1428.3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H="1">
                <a:off x="1955974" y="3566993"/>
                <a:ext cx="2072380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3953148" y="3746588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3956323" y="5339521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3956323" y="5160785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3956323" y="3918858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3956323" y="4103132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3956323" y="4275402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3956323" y="4463172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3956323" y="4635442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3956323" y="4819716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3956323" y="4991986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3956323" y="5536942"/>
                <a:ext cx="85201" cy="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/>
              <p:cNvSpPr/>
              <p:nvPr/>
            </p:nvSpPr>
            <p:spPr>
              <a:xfrm rot="5400000" flipV="1">
                <a:off x="3828690" y="4494916"/>
                <a:ext cx="143283" cy="111551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5400000" flipV="1">
                <a:off x="3778377" y="4262530"/>
                <a:ext cx="143283" cy="207776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5400000" flipV="1">
                <a:off x="3695869" y="4011581"/>
                <a:ext cx="143283" cy="364492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5400000" flipV="1">
                <a:off x="3552952" y="3685573"/>
                <a:ext cx="143283" cy="658625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5400000" flipV="1">
                <a:off x="3702219" y="3657890"/>
                <a:ext cx="143283" cy="364493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5400000" flipV="1">
                <a:off x="3824353" y="5370553"/>
                <a:ext cx="143283" cy="120228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5400000" flipV="1">
                <a:off x="3847739" y="4699254"/>
                <a:ext cx="143283" cy="60754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5400000" flipV="1">
                <a:off x="3857267" y="4889554"/>
                <a:ext cx="143283" cy="36000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5400000">
                <a:off x="3876511" y="5061128"/>
                <a:ext cx="143283" cy="36000"/>
              </a:xfrm>
              <a:prstGeom prst="rect">
                <a:avLst/>
              </a:prstGeom>
              <a:ln>
                <a:noFill/>
              </a:ln>
              <a:effectLst>
                <a:outerShdw blurRad="40005" dist="22987" dir="54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3953148" y="3494625"/>
                <a:ext cx="0" cy="205200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3365885" y="5359019"/>
                <a:ext cx="53549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262.6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633221" y="5184394"/>
                <a:ext cx="37950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4.0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517379" y="4998978"/>
                <a:ext cx="45750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17.0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3542308" y="4845601"/>
                <a:ext cx="45750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55.9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411411" y="4662359"/>
                <a:ext cx="53549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116.6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386659" y="4473945"/>
                <a:ext cx="53549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207.5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274559" y="4294773"/>
                <a:ext cx="53549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390.9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115087" y="4122113"/>
                <a:ext cx="53549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757.9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2752391" y="3943241"/>
                <a:ext cx="6134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1325.6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104664" y="3760756"/>
                <a:ext cx="53549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715.2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3539375" y="3578490"/>
                <a:ext cx="59301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50000"/>
                  </a:lnSpc>
                </a:pPr>
                <a:r>
                  <a:rPr lang="en-US" sz="1200" dirty="0"/>
                  <a:t>14.7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828182" y="3355375"/>
                <a:ext cx="26266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1200" dirty="0"/>
                  <a:t>0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344187" y="3335959"/>
                <a:ext cx="41865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1200" dirty="0"/>
                  <a:t>800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914761" y="3335959"/>
                <a:ext cx="496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1200" dirty="0"/>
                  <a:t>1600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2512764" y="3335959"/>
                <a:ext cx="496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1200" dirty="0"/>
                  <a:t>2400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120619" y="3335959"/>
                <a:ext cx="496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1200" dirty="0"/>
                  <a:t>3200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707649" y="3335959"/>
                <a:ext cx="4966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50000"/>
                  </a:lnSpc>
                </a:pPr>
                <a:r>
                  <a:rPr lang="en-US" sz="1200" dirty="0"/>
                  <a:t>4000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840254" y="3083682"/>
                <a:ext cx="521823" cy="218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50000"/>
                  </a:lnSpc>
                </a:pPr>
                <a:r>
                  <a:rPr lang="en-US" sz="1400" dirty="0"/>
                  <a:t>Men</a:t>
                </a:r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1962713" y="3500975"/>
                <a:ext cx="0" cy="2052000"/>
              </a:xfrm>
              <a:prstGeom prst="line">
                <a:avLst/>
              </a:prstGeom>
              <a:ln w="19050" cmpd="sng">
                <a:solidFill>
                  <a:srgbClr val="A6A6A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5422013" y="3263615"/>
              <a:ext cx="1781615" cy="1146676"/>
            </a:xfrm>
            <a:prstGeom prst="ellipse">
              <a:avLst/>
            </a:prstGeom>
            <a:noFill/>
            <a:ln w="38100">
              <a:solidFill>
                <a:schemeClr val="accent6">
                  <a:alpha val="9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151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569" y="33338"/>
            <a:ext cx="7858431" cy="1143000"/>
          </a:xfrm>
        </p:spPr>
        <p:txBody>
          <a:bodyPr>
            <a:noAutofit/>
          </a:bodyPr>
          <a:lstStyle/>
          <a:p>
            <a:r>
              <a:rPr lang="en-GB" sz="2800" dirty="0"/>
              <a:t>Adolescents face unique, multi-dimensional barriers when accessing sexual and reproductive healthcare</a:t>
            </a:r>
            <a:r>
              <a:rPr lang="en-GB" sz="2800" baseline="30000" dirty="0"/>
              <a:t>1</a:t>
            </a:r>
            <a:r>
              <a:rPr lang="en-GB" sz="2800" dirty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905" y="2848643"/>
            <a:ext cx="4953000" cy="3319145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Barriers to sexuality education and contraceptive services need to be addressed</a:t>
            </a:r>
            <a:r>
              <a:rPr lang="en-GB" baseline="30000" dirty="0"/>
              <a:t>1</a:t>
            </a:r>
            <a:endParaRPr lang="en-GB" dirty="0"/>
          </a:p>
          <a:p>
            <a:pPr lvl="1"/>
            <a:r>
              <a:rPr lang="en-GB" dirty="0"/>
              <a:t>Education content and delivery should be tailored to meet the specific needs of adolescents</a:t>
            </a:r>
            <a:r>
              <a:rPr lang="en-GB" baseline="30000" dirty="0"/>
              <a:t>1</a:t>
            </a:r>
            <a:endParaRPr lang="en-GB" dirty="0"/>
          </a:p>
          <a:p>
            <a:pPr lvl="1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8800" y="1498601"/>
            <a:ext cx="7886700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Reducing the risk of unintended pregnancy in these women therefore requires a multi-dimensional approach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210" y="6376289"/>
            <a:ext cx="84790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/>
              <a:t>1. Bitzer J, et al. Eur J </a:t>
            </a:r>
            <a:r>
              <a:rPr lang="en-GB" sz="1100" dirty="0" err="1"/>
              <a:t>Contracept</a:t>
            </a:r>
            <a:r>
              <a:rPr lang="en-GB" sz="1100" dirty="0"/>
              <a:t> </a:t>
            </a:r>
            <a:r>
              <a:rPr lang="en-GB" sz="1100" dirty="0" err="1"/>
              <a:t>Reprod</a:t>
            </a:r>
            <a:r>
              <a:rPr lang="en-GB" sz="1100" dirty="0"/>
              <a:t> Health Care 2016;21:6,417-430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10" y="2959101"/>
            <a:ext cx="3947206" cy="2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2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0" y="0"/>
            <a:ext cx="7289800" cy="1143000"/>
          </a:xfrm>
        </p:spPr>
        <p:txBody>
          <a:bodyPr>
            <a:noAutofit/>
          </a:bodyPr>
          <a:lstStyle/>
          <a:p>
            <a:r>
              <a:rPr lang="en-GB" sz="2800" dirty="0"/>
              <a:t>Three key principles can address the majority of adolescent contraceptive needs</a:t>
            </a:r>
            <a:r>
              <a:rPr lang="en-GB" sz="2800" baseline="30000" dirty="0"/>
              <a:t>1</a:t>
            </a:r>
            <a:r>
              <a:rPr lang="en-GB" sz="2800" dirty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942" y="1490440"/>
            <a:ext cx="4643117" cy="508598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660066"/>
                </a:solidFill>
              </a:rPr>
              <a:t>ACCESS</a:t>
            </a:r>
            <a:r>
              <a:rPr lang="en-GB" dirty="0"/>
              <a:t>  to non-judgmental, youth-friendly, timely and convenient contraceptive services</a:t>
            </a:r>
            <a:r>
              <a:rPr lang="en-GB" baseline="30000" dirty="0"/>
              <a:t>1,2</a:t>
            </a:r>
          </a:p>
          <a:p>
            <a:r>
              <a:rPr lang="en-GB" dirty="0"/>
              <a:t>Assurance of </a:t>
            </a:r>
            <a:r>
              <a:rPr lang="en-GB" b="1" dirty="0">
                <a:solidFill>
                  <a:srgbClr val="660066"/>
                </a:solidFill>
              </a:rPr>
              <a:t>CONFIDENTIALITY</a:t>
            </a:r>
            <a:r>
              <a:rPr lang="en-GB" dirty="0">
                <a:solidFill>
                  <a:srgbClr val="660066"/>
                </a:solidFill>
              </a:rPr>
              <a:t> </a:t>
            </a:r>
            <a:r>
              <a:rPr lang="en-GB" baseline="30000" dirty="0"/>
              <a:t>1</a:t>
            </a:r>
            <a:endParaRPr lang="en-GB" dirty="0"/>
          </a:p>
          <a:p>
            <a:r>
              <a:rPr lang="en-GB" dirty="0"/>
              <a:t>Provision of holistic </a:t>
            </a:r>
            <a:r>
              <a:rPr lang="en-GB" b="1" dirty="0">
                <a:solidFill>
                  <a:srgbClr val="660066"/>
                </a:solidFill>
              </a:rPr>
              <a:t>EDUCATION</a:t>
            </a:r>
            <a:r>
              <a:rPr lang="en-GB" dirty="0">
                <a:solidFill>
                  <a:srgbClr val="660066"/>
                </a:solidFill>
              </a:rPr>
              <a:t> </a:t>
            </a:r>
            <a:r>
              <a:rPr lang="en-GB" dirty="0"/>
              <a:t>programmes that address biological and psychoso</a:t>
            </a:r>
            <a:r>
              <a:rPr lang="en-US" dirty="0"/>
              <a:t>cial needs</a:t>
            </a:r>
            <a:r>
              <a:rPr lang="en-GB" baseline="30000" dirty="0"/>
              <a:t>1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5" name="Picture 4" descr="Data:Video Team:CLIENTS:Clark Health:CARE Video:07_Storyboard:Archive:Exports 2015-06-16:CARE storyboard part 2 v1.0 2015-06-03-0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495" y="2449151"/>
            <a:ext cx="4305505" cy="20442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34210" y="6376289"/>
            <a:ext cx="8352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/>
              <a:t>1. </a:t>
            </a:r>
            <a:r>
              <a:rPr lang="en-US" sz="1100" dirty="0">
                <a:solidFill>
                  <a:srgbClr val="333333"/>
                </a:solidFill>
              </a:rPr>
              <a:t>World Health Organization. Adolescent Friendly Health Services – An Agenda for Change. Geneva: WHO; 2002. 2. </a:t>
            </a:r>
            <a:r>
              <a:rPr lang="en-GB" sz="1100" dirty="0"/>
              <a:t>Bitzer J, et al. 2016 Eur J </a:t>
            </a:r>
            <a:r>
              <a:rPr lang="en-GB" sz="1100" dirty="0" err="1"/>
              <a:t>Contracept</a:t>
            </a:r>
            <a:r>
              <a:rPr lang="en-GB" sz="1100" dirty="0"/>
              <a:t> </a:t>
            </a:r>
            <a:r>
              <a:rPr lang="en-GB" sz="1100" dirty="0" err="1"/>
              <a:t>Reprod</a:t>
            </a:r>
            <a:r>
              <a:rPr lang="en-GB" sz="1100" dirty="0"/>
              <a:t> Health Care 2016;21:6,417-430</a:t>
            </a:r>
          </a:p>
        </p:txBody>
      </p:sp>
    </p:spTree>
    <p:extLst>
      <p:ext uri="{BB962C8B-B14F-4D97-AF65-F5344CB8AC3E}">
        <p14:creationId xmlns:p14="http://schemas.microsoft.com/office/powerpoint/2010/main" val="85595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en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921">
            <a:off x="6512758" y="1434081"/>
            <a:ext cx="2307424" cy="2744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Adolescents need ACCESS to youth-friendly services</a:t>
            </a:r>
            <a:r>
              <a:rPr lang="en-US" sz="2800" baseline="30000" dirty="0"/>
              <a:t>1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999" y="1331203"/>
            <a:ext cx="7493001" cy="51276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World Health Organization describes youth friendly health services as </a:t>
            </a:r>
            <a:r>
              <a:rPr lang="en-US" b="1" dirty="0"/>
              <a:t>accessible, equitable, acceptable, appropriate</a:t>
            </a:r>
            <a:r>
              <a:rPr lang="en-US" dirty="0"/>
              <a:t>, </a:t>
            </a:r>
            <a:r>
              <a:rPr lang="en-US" b="1" dirty="0"/>
              <a:t>comprehensive</a:t>
            </a:r>
            <a:r>
              <a:rPr lang="en-US" dirty="0"/>
              <a:t>, </a:t>
            </a:r>
            <a:r>
              <a:rPr lang="en-US" b="1" dirty="0"/>
              <a:t>effective</a:t>
            </a:r>
            <a:r>
              <a:rPr lang="en-US" dirty="0"/>
              <a:t> and </a:t>
            </a:r>
            <a:r>
              <a:rPr lang="en-US" b="1" dirty="0"/>
              <a:t>efficient</a:t>
            </a:r>
            <a:r>
              <a:rPr lang="en-US" dirty="0"/>
              <a:t> for young people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GB" dirty="0"/>
              <a:t>Convenient locations</a:t>
            </a:r>
            <a:r>
              <a:rPr lang="en-GB" baseline="30000" dirty="0"/>
              <a:t>3,4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Accessible opening hours</a:t>
            </a:r>
            <a:r>
              <a:rPr lang="en-GB" baseline="30000" dirty="0"/>
              <a:t>3,4</a:t>
            </a:r>
            <a:endParaRPr lang="en-GB" dirty="0"/>
          </a:p>
          <a:p>
            <a:pPr lvl="1"/>
            <a:r>
              <a:rPr lang="en-GB" dirty="0"/>
              <a:t>Drop-in service</a:t>
            </a:r>
            <a:r>
              <a:rPr lang="en-GB" baseline="30000" dirty="0"/>
              <a:t>3,4</a:t>
            </a:r>
            <a:endParaRPr lang="en-GB" dirty="0"/>
          </a:p>
          <a:p>
            <a:pPr lvl="1"/>
            <a:r>
              <a:rPr lang="en-GB" dirty="0"/>
              <a:t>Staffed by supportive, non-judgmental, positive, qualified and professional counselling staff</a:t>
            </a:r>
            <a:r>
              <a:rPr lang="en-GB" baseline="30000" dirty="0"/>
              <a:t>5</a:t>
            </a:r>
          </a:p>
          <a:p>
            <a:pPr lvl="1"/>
            <a:r>
              <a:rPr lang="en-GB" dirty="0"/>
              <a:t>Comprehensive and efficient</a:t>
            </a:r>
            <a:r>
              <a:rPr lang="en-GB" baseline="30000" dirty="0"/>
              <a:t>2</a:t>
            </a:r>
            <a:r>
              <a:rPr lang="en-GB" dirty="0"/>
              <a:t> </a:t>
            </a:r>
          </a:p>
          <a:p>
            <a:r>
              <a:rPr lang="en-US" dirty="0"/>
              <a:t>Youth-friendly services can increase user satisfaction and improve outcomes</a:t>
            </a:r>
            <a:r>
              <a:rPr lang="en-US" baseline="30000" dirty="0"/>
              <a:t>3,6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3999" y="6135691"/>
            <a:ext cx="8748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333333"/>
                </a:solidFill>
              </a:rPr>
              <a:t>1. Bitzer J, et al. Eur J </a:t>
            </a:r>
            <a:r>
              <a:rPr lang="en-GB" sz="1200" dirty="0" err="1">
                <a:solidFill>
                  <a:srgbClr val="333333"/>
                </a:solidFill>
              </a:rPr>
              <a:t>Contracept</a:t>
            </a:r>
            <a:r>
              <a:rPr lang="en-GB" sz="1200" dirty="0">
                <a:solidFill>
                  <a:srgbClr val="333333"/>
                </a:solidFill>
              </a:rPr>
              <a:t> </a:t>
            </a:r>
            <a:r>
              <a:rPr lang="en-GB" sz="1200" dirty="0" err="1">
                <a:solidFill>
                  <a:srgbClr val="333333"/>
                </a:solidFill>
              </a:rPr>
              <a:t>Reprod</a:t>
            </a:r>
            <a:r>
              <a:rPr lang="en-GB" sz="1200" dirty="0">
                <a:solidFill>
                  <a:srgbClr val="333333"/>
                </a:solidFill>
              </a:rPr>
              <a:t> Health Care 2016;21:6,417-430; </a:t>
            </a:r>
            <a:r>
              <a:rPr lang="en-GB" sz="1200" i="1" dirty="0">
                <a:solidFill>
                  <a:srgbClr val="333333"/>
                </a:solidFill>
              </a:rPr>
              <a:t>2. </a:t>
            </a:r>
            <a:r>
              <a:rPr lang="en-GB" sz="1200" dirty="0">
                <a:solidFill>
                  <a:srgbClr val="333333"/>
                </a:solidFill>
              </a:rPr>
              <a:t>WHO </a:t>
            </a:r>
            <a:r>
              <a:rPr lang="en-US" sz="1200" dirty="0">
                <a:solidFill>
                  <a:srgbClr val="333333"/>
                </a:solidFill>
              </a:rPr>
              <a:t>Adolescent Friendly Health Services – An Agenda for Change. Geneva, 2002; 3. Kavanaugh ML, et al. J Adolesc Health 2013;52(3):284–92; 4. </a:t>
            </a:r>
            <a:r>
              <a:rPr lang="en-US" sz="1200" dirty="0"/>
              <a:t>Apter D. Endocr Dev 2012;22:287–301; 5. Advocates for Youth.; 6. Ott MA, Sucato GS. Pediatrics 2014;134(4):e1257–1281.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1220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78481"/>
            <a:ext cx="7200900" cy="1143000"/>
          </a:xfrm>
        </p:spPr>
        <p:txBody>
          <a:bodyPr/>
          <a:lstStyle/>
          <a:p>
            <a:r>
              <a:rPr lang="en-GB" dirty="0"/>
              <a:t>Adolescents need CONFIDENTIALITY</a:t>
            </a:r>
            <a:r>
              <a:rPr lang="en-GB" baseline="30000" dirty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78086" cy="4604657"/>
          </a:xfrm>
        </p:spPr>
        <p:txBody>
          <a:bodyPr>
            <a:normAutofit/>
          </a:bodyPr>
          <a:lstStyle/>
          <a:p>
            <a:r>
              <a:rPr lang="en-GB" b="1" dirty="0"/>
              <a:t>No restrictions </a:t>
            </a:r>
            <a:r>
              <a:rPr lang="en-GB" dirty="0"/>
              <a:t>preventing access to complete and confidential contraceptive services</a:t>
            </a:r>
            <a:r>
              <a:rPr lang="en-GB" baseline="30000" dirty="0"/>
              <a:t>1</a:t>
            </a:r>
            <a:endParaRPr lang="en-GB" dirty="0"/>
          </a:p>
          <a:p>
            <a:r>
              <a:rPr lang="en-GB" b="1" dirty="0"/>
              <a:t>A protected space </a:t>
            </a:r>
            <a:r>
              <a:rPr lang="en-GB" dirty="0"/>
              <a:t>to discuss their needs, problems and fears regarding sexuality and medical issues</a:t>
            </a:r>
            <a:r>
              <a:rPr lang="en-GB" baseline="30000" dirty="0"/>
              <a:t>1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4390572" y="1600200"/>
            <a:ext cx="4553858" cy="378822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  <a:p>
            <a:pPr algn="ctr"/>
            <a:r>
              <a:rPr lang="en-US" sz="2400" dirty="0">
                <a:solidFill>
                  <a:srgbClr val="FFFFFF"/>
                </a:solidFill>
              </a:rPr>
              <a:t>Adolescents are more willing to disclose sensitive health information and seek healthcare advice from physicians who assure them of confidentiality</a:t>
            </a:r>
            <a:r>
              <a:rPr lang="en-US" sz="2400" baseline="30000" dirty="0">
                <a:solidFill>
                  <a:srgbClr val="FFFFFF"/>
                </a:solidFill>
              </a:rPr>
              <a:t>2,3</a:t>
            </a:r>
            <a:endParaRPr lang="en-US" sz="2400" dirty="0">
              <a:solidFill>
                <a:srgbClr val="FFFFFF"/>
              </a:solidFill>
            </a:endParaRP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286" y="6343356"/>
            <a:ext cx="8523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en-GB" sz="1200" dirty="0">
                <a:solidFill>
                  <a:srgbClr val="333333"/>
                </a:solidFill>
              </a:rPr>
              <a:t>Bitzer J, et al. Eur J </a:t>
            </a:r>
            <a:r>
              <a:rPr lang="en-GB" sz="1200" dirty="0" err="1">
                <a:solidFill>
                  <a:srgbClr val="333333"/>
                </a:solidFill>
              </a:rPr>
              <a:t>Contracept</a:t>
            </a:r>
            <a:r>
              <a:rPr lang="en-GB" sz="1200" dirty="0">
                <a:solidFill>
                  <a:srgbClr val="333333"/>
                </a:solidFill>
              </a:rPr>
              <a:t> </a:t>
            </a:r>
            <a:r>
              <a:rPr lang="en-GB" sz="1200" dirty="0" err="1">
                <a:solidFill>
                  <a:srgbClr val="333333"/>
                </a:solidFill>
              </a:rPr>
              <a:t>Reprod</a:t>
            </a:r>
            <a:r>
              <a:rPr lang="en-GB" sz="1200" dirty="0">
                <a:solidFill>
                  <a:srgbClr val="333333"/>
                </a:solidFill>
              </a:rPr>
              <a:t> Health Care 2016;21:6,417-430</a:t>
            </a:r>
            <a:r>
              <a:rPr lang="en-GB" sz="1200" i="1" dirty="0">
                <a:solidFill>
                  <a:srgbClr val="333333"/>
                </a:solidFill>
              </a:rPr>
              <a:t>; </a:t>
            </a:r>
            <a:r>
              <a:rPr lang="en-GB" sz="1200" dirty="0">
                <a:solidFill>
                  <a:srgbClr val="333333"/>
                </a:solidFill>
              </a:rPr>
              <a:t>2.</a:t>
            </a:r>
            <a:r>
              <a:rPr lang="en-GB" sz="1200" i="1" dirty="0">
                <a:solidFill>
                  <a:srgbClr val="333333"/>
                </a:solidFill>
              </a:rPr>
              <a:t> </a:t>
            </a:r>
            <a:r>
              <a:rPr lang="en-US" sz="1200" dirty="0"/>
              <a:t>Rome ES. Gynaecol Forum 2013;18(3):4-7; 3. Reddy DM, et al. JAMA 2002;288(6):710–4.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144338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ARE">
      <a:dk1>
        <a:srgbClr val="333333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1D4499"/>
      </a:accent3>
      <a:accent4>
        <a:srgbClr val="5868AF"/>
      </a:accent4>
      <a:accent5>
        <a:srgbClr val="C772B7"/>
      </a:accent5>
      <a:accent6>
        <a:srgbClr val="C14583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5275</Words>
  <Application>Microsoft Office PowerPoint</Application>
  <PresentationFormat>On-screen Show (4:3)</PresentationFormat>
  <Paragraphs>453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Light</vt:lpstr>
      <vt:lpstr>Gill Sans SemiBold</vt:lpstr>
      <vt:lpstr>Times New Roman</vt:lpstr>
      <vt:lpstr>1_Office Theme</vt:lpstr>
      <vt:lpstr>Counselling of adolescent women on contraceptive methods </vt:lpstr>
      <vt:lpstr>Module content</vt:lpstr>
      <vt:lpstr>Adolescents have the right to a sex life that is as safe and as pleasurable as possible1</vt:lpstr>
      <vt:lpstr>Adolescent women are at greater risk of unintended pregnancy than older women</vt:lpstr>
      <vt:lpstr>Adolescents are also exposed to greater risk of sexually transmitted infection</vt:lpstr>
      <vt:lpstr>Adolescents face unique, multi-dimensional barriers when accessing sexual and reproductive healthcare1 </vt:lpstr>
      <vt:lpstr>Three key principles can address the majority of adolescent contraceptive needs1 </vt:lpstr>
      <vt:lpstr>Adolescents need ACCESS to youth-friendly services1</vt:lpstr>
      <vt:lpstr>Adolescents need CONFIDENTIALITY1</vt:lpstr>
      <vt:lpstr>CONFIDENTIALITY needs to be provided in an atmosphere of trust, respect, privacy without judgement or bias</vt:lpstr>
      <vt:lpstr>CONFIDENTIALITY is key to the continuing participation of adolescents in sexual healthcare services1</vt:lpstr>
      <vt:lpstr>Adolescents need holistic EDUCATION1</vt:lpstr>
      <vt:lpstr>EDUCATION increases use of contraception and reduces sexual health risk1</vt:lpstr>
      <vt:lpstr>Adolescent women need accurate information about all contraceptive methods1 </vt:lpstr>
      <vt:lpstr>Healthcare providers continue to be the most trusted source of sexual health information1 </vt:lpstr>
      <vt:lpstr>There is limited quality data assessing the effect of counselling interventions on use of contraception</vt:lpstr>
      <vt:lpstr>Structured counselling reduces discontinuation of injectable contraception1</vt:lpstr>
      <vt:lpstr>Social media can support the delivery of contraceptive education1</vt:lpstr>
      <vt:lpstr>Tools are available to help maintain consistent use of user-dependent methods</vt:lpstr>
      <vt:lpstr>Conclusions</vt:lpstr>
      <vt:lpstr>CARE materials are available to download from www.your-life.com</vt:lpstr>
    </vt:vector>
  </TitlesOfParts>
  <Company>onecreativebean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Petchey</dc:creator>
  <cp:lastModifiedBy>Hannah Walsh</cp:lastModifiedBy>
  <cp:revision>380</cp:revision>
  <cp:lastPrinted>2015-11-24T11:57:56Z</cp:lastPrinted>
  <dcterms:created xsi:type="dcterms:W3CDTF">2015-05-03T22:32:12Z</dcterms:created>
  <dcterms:modified xsi:type="dcterms:W3CDTF">2018-05-14T09:32:49Z</dcterms:modified>
</cp:coreProperties>
</file>